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79" r:id="rId9"/>
    <p:sldId id="263" r:id="rId10"/>
    <p:sldId id="264" r:id="rId11"/>
    <p:sldId id="265" r:id="rId12"/>
    <p:sldId id="266" r:id="rId13"/>
    <p:sldId id="268" r:id="rId14"/>
    <p:sldId id="269" r:id="rId15"/>
    <p:sldId id="271" r:id="rId16"/>
    <p:sldId id="272" r:id="rId17"/>
    <p:sldId id="274" r:id="rId18"/>
    <p:sldId id="275" r:id="rId19"/>
    <p:sldId id="277" r:id="rId2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370"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090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github.com/Nitanshu715/Helio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4.png"/><Relationship Id="rId4" Type="http://schemas.openxmlformats.org/officeDocument/2006/relationships/hyperlink" Target="https://github.com/Nitanshu715/Helio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672"/>
          </a:xfrm>
          <a:prstGeom prst="rect">
            <a:avLst/>
          </a:prstGeom>
        </p:spPr>
      </p:pic>
      <p:sp>
        <p:nvSpPr>
          <p:cNvPr id="3" name="Text 0"/>
          <p:cNvSpPr/>
          <p:nvPr/>
        </p:nvSpPr>
        <p:spPr>
          <a:xfrm>
            <a:off x="6205657" y="565071"/>
            <a:ext cx="7705487" cy="834866"/>
          </a:xfrm>
          <a:prstGeom prst="rect">
            <a:avLst/>
          </a:prstGeom>
          <a:noFill/>
          <a:ln/>
        </p:spPr>
        <p:txBody>
          <a:bodyPr wrap="square" lIns="0" tIns="0" rIns="0" bIns="0" rtlCol="0" anchor="t"/>
          <a:lstStyle/>
          <a:p>
            <a:pPr marL="0" indent="0" algn="l">
              <a:lnSpc>
                <a:spcPts val="3250"/>
              </a:lnSpc>
              <a:buNone/>
            </a:pPr>
            <a:r>
              <a:rPr lang="en-US" sz="2600" dirty="0">
                <a:solidFill>
                  <a:srgbClr val="5B6E8C"/>
                </a:solidFill>
                <a:latin typeface="Times New Roman" panose="02020603050405020304" pitchFamily="18" charset="0"/>
                <a:ea typeface="Alexandria Medium" pitchFamily="34" charset="-122"/>
                <a:cs typeface="Times New Roman" panose="02020603050405020304" pitchFamily="18" charset="0"/>
              </a:rPr>
              <a:t>Autonomous and Secure Cloud Infrastructures using AI</a:t>
            </a:r>
            <a:endParaRPr lang="en-US" sz="2600" dirty="0">
              <a:latin typeface="Times New Roman" panose="02020603050405020304" pitchFamily="18" charset="0"/>
              <a:cs typeface="Times New Roman" panose="02020603050405020304" pitchFamily="18" charset="0"/>
            </a:endParaRPr>
          </a:p>
        </p:txBody>
      </p:sp>
      <p:sp>
        <p:nvSpPr>
          <p:cNvPr id="4" name="Text 1"/>
          <p:cNvSpPr/>
          <p:nvPr/>
        </p:nvSpPr>
        <p:spPr>
          <a:xfrm>
            <a:off x="6205657" y="1600200"/>
            <a:ext cx="7705487" cy="4174331"/>
          </a:xfrm>
          <a:prstGeom prst="rect">
            <a:avLst/>
          </a:prstGeom>
          <a:noFill/>
          <a:ln/>
        </p:spPr>
        <p:txBody>
          <a:bodyPr wrap="square" lIns="0" tIns="0" rIns="0" bIns="0" rtlCol="0" anchor="t"/>
          <a:lstStyle/>
          <a:p>
            <a:pPr marL="0" indent="0" algn="l">
              <a:lnSpc>
                <a:spcPts val="6550"/>
              </a:lnSpc>
              <a:buNone/>
            </a:pPr>
            <a:r>
              <a:rPr lang="en-US" sz="5250" dirty="0">
                <a:solidFill>
                  <a:srgbClr val="5B6E8C"/>
                </a:solidFill>
                <a:latin typeface="Times New Roman" panose="02020603050405020304" pitchFamily="18" charset="0"/>
                <a:ea typeface="Alexandria Medium" pitchFamily="34" charset="-122"/>
                <a:cs typeface="Times New Roman" panose="02020603050405020304" pitchFamily="18" charset="0"/>
              </a:rPr>
              <a:t>A Unified Framework for ML-Driven Auto-Healing and DevSecOps Threat Detection</a:t>
            </a:r>
            <a:endParaRPr lang="en-US" sz="5250" dirty="0">
              <a:latin typeface="Times New Roman" panose="02020603050405020304" pitchFamily="18" charset="0"/>
              <a:cs typeface="Times New Roman" panose="02020603050405020304" pitchFamily="18" charset="0"/>
            </a:endParaRPr>
          </a:p>
        </p:txBody>
      </p:sp>
      <p:sp>
        <p:nvSpPr>
          <p:cNvPr id="5" name="Text 2"/>
          <p:cNvSpPr/>
          <p:nvPr/>
        </p:nvSpPr>
        <p:spPr>
          <a:xfrm>
            <a:off x="6205657" y="6108263"/>
            <a:ext cx="2003703" cy="250388"/>
          </a:xfrm>
          <a:prstGeom prst="rect">
            <a:avLst/>
          </a:prstGeom>
          <a:noFill/>
          <a:ln/>
        </p:spPr>
        <p:txBody>
          <a:bodyPr wrap="none" lIns="0" tIns="0" rIns="0" bIns="0" rtlCol="0" anchor="t"/>
          <a:lstStyle/>
          <a:p>
            <a:pPr marL="0" indent="0" algn="l">
              <a:lnSpc>
                <a:spcPts val="1950"/>
              </a:lnSpc>
              <a:buNone/>
            </a:pPr>
            <a:r>
              <a:rPr lang="en-US" dirty="0">
                <a:solidFill>
                  <a:srgbClr val="5B6E8C"/>
                </a:solidFill>
                <a:latin typeface="Times New Roman" panose="02020603050405020304" pitchFamily="18" charset="0"/>
                <a:ea typeface="Alexandria Medium" pitchFamily="34" charset="-122"/>
                <a:cs typeface="Times New Roman" panose="02020603050405020304" pitchFamily="18" charset="0"/>
              </a:rPr>
              <a:t>Research Team</a:t>
            </a:r>
            <a:endParaRPr lang="en-US" dirty="0">
              <a:latin typeface="Times New Roman" panose="02020603050405020304" pitchFamily="18" charset="0"/>
              <a:cs typeface="Times New Roman" panose="02020603050405020304" pitchFamily="18" charset="0"/>
            </a:endParaRPr>
          </a:p>
        </p:txBody>
      </p:sp>
      <p:sp>
        <p:nvSpPr>
          <p:cNvPr id="6" name="Text 3"/>
          <p:cNvSpPr/>
          <p:nvPr/>
        </p:nvSpPr>
        <p:spPr>
          <a:xfrm>
            <a:off x="6205657" y="6492121"/>
            <a:ext cx="4492943" cy="213717"/>
          </a:xfrm>
          <a:prstGeom prst="rect">
            <a:avLst/>
          </a:prstGeom>
          <a:noFill/>
          <a:ln/>
        </p:spPr>
        <p:txBody>
          <a:bodyPr wrap="none" lIns="0" tIns="0" rIns="0" bIns="0" rtlCol="0" anchor="t"/>
          <a:lstStyle/>
          <a:p>
            <a:pPr marL="0" indent="0" algn="l">
              <a:lnSpc>
                <a:spcPts val="1650"/>
              </a:lnSpc>
              <a:buNone/>
            </a:pPr>
            <a:r>
              <a:rPr lang="en-US" b="1" dirty="0">
                <a:solidFill>
                  <a:srgbClr val="5B6E8C"/>
                </a:solidFill>
                <a:latin typeface="Times New Roman" panose="02020603050405020304" pitchFamily="18" charset="0"/>
                <a:ea typeface="Manrope" pitchFamily="34" charset="-122"/>
                <a:cs typeface="Times New Roman" panose="02020603050405020304" pitchFamily="18" charset="0"/>
              </a:rPr>
              <a:t>Author 1 : Nitanshu Tak</a:t>
            </a:r>
            <a:r>
              <a:rPr lang="en-US" dirty="0">
                <a:solidFill>
                  <a:srgbClr val="5B6E8C"/>
                </a:solidFill>
                <a:latin typeface="Times New Roman" panose="02020603050405020304" pitchFamily="18" charset="0"/>
                <a:ea typeface="Manrope" pitchFamily="34" charset="-122"/>
                <a:cs typeface="Times New Roman" panose="02020603050405020304" pitchFamily="18" charset="0"/>
              </a:rPr>
              <a:t>, 500121943</a:t>
            </a:r>
            <a:endParaRPr lang="en-US" dirty="0">
              <a:latin typeface="Times New Roman" panose="02020603050405020304" pitchFamily="18" charset="0"/>
              <a:cs typeface="Times New Roman" panose="02020603050405020304" pitchFamily="18" charset="0"/>
            </a:endParaRPr>
          </a:p>
        </p:txBody>
      </p:sp>
      <p:sp>
        <p:nvSpPr>
          <p:cNvPr id="7" name="Text 4"/>
          <p:cNvSpPr/>
          <p:nvPr/>
        </p:nvSpPr>
        <p:spPr>
          <a:xfrm>
            <a:off x="6205657" y="6825972"/>
            <a:ext cx="4492943" cy="213717"/>
          </a:xfrm>
          <a:prstGeom prst="rect">
            <a:avLst/>
          </a:prstGeom>
          <a:noFill/>
          <a:ln/>
        </p:spPr>
        <p:txBody>
          <a:bodyPr wrap="none" lIns="0" tIns="0" rIns="0" bIns="0" rtlCol="0" anchor="t"/>
          <a:lstStyle/>
          <a:p>
            <a:pPr marL="0" indent="0" algn="l">
              <a:lnSpc>
                <a:spcPts val="1650"/>
              </a:lnSpc>
              <a:buNone/>
            </a:pPr>
            <a:r>
              <a:rPr lang="en-US" b="1" dirty="0">
                <a:solidFill>
                  <a:srgbClr val="5B6E8C"/>
                </a:solidFill>
                <a:latin typeface="Times New Roman" panose="02020603050405020304" pitchFamily="18" charset="0"/>
                <a:ea typeface="Manrope" pitchFamily="34" charset="-122"/>
                <a:cs typeface="Times New Roman" panose="02020603050405020304" pitchFamily="18" charset="0"/>
              </a:rPr>
              <a:t>Author  2 : Daksh Mehrotra</a:t>
            </a:r>
            <a:r>
              <a:rPr lang="en-US" dirty="0">
                <a:solidFill>
                  <a:srgbClr val="5B6E8C"/>
                </a:solidFill>
                <a:latin typeface="Times New Roman" panose="02020603050405020304" pitchFamily="18" charset="0"/>
                <a:ea typeface="Manrope" pitchFamily="34" charset="-122"/>
                <a:cs typeface="Times New Roman" panose="02020603050405020304" pitchFamily="18" charset="0"/>
              </a:rPr>
              <a:t>, 500125960</a:t>
            </a:r>
            <a:endParaRPr lang="en-US" dirty="0">
              <a:latin typeface="Times New Roman" panose="02020603050405020304" pitchFamily="18" charset="0"/>
              <a:cs typeface="Times New Roman" panose="02020603050405020304" pitchFamily="18" charset="0"/>
            </a:endParaRPr>
          </a:p>
        </p:txBody>
      </p:sp>
      <p:sp>
        <p:nvSpPr>
          <p:cNvPr id="8" name="Text 5"/>
          <p:cNvSpPr/>
          <p:nvPr/>
        </p:nvSpPr>
        <p:spPr>
          <a:xfrm>
            <a:off x="6205657" y="7159823"/>
            <a:ext cx="4492943" cy="213717"/>
          </a:xfrm>
          <a:prstGeom prst="rect">
            <a:avLst/>
          </a:prstGeom>
          <a:noFill/>
          <a:ln/>
        </p:spPr>
        <p:txBody>
          <a:bodyPr wrap="none" lIns="0" tIns="0" rIns="0" bIns="0" rtlCol="0" anchor="t"/>
          <a:lstStyle/>
          <a:p>
            <a:pPr marL="0" indent="0" algn="l">
              <a:lnSpc>
                <a:spcPts val="1650"/>
              </a:lnSpc>
              <a:buNone/>
            </a:pPr>
            <a:r>
              <a:rPr lang="en-US" b="1" dirty="0">
                <a:solidFill>
                  <a:srgbClr val="5B6E8C"/>
                </a:solidFill>
                <a:latin typeface="Times New Roman" panose="02020603050405020304" pitchFamily="18" charset="0"/>
                <a:ea typeface="Manrope" pitchFamily="34" charset="-122"/>
                <a:cs typeface="Times New Roman" panose="02020603050405020304" pitchFamily="18" charset="0"/>
              </a:rPr>
              <a:t>Author 3 : Saumil Mishra</a:t>
            </a:r>
            <a:r>
              <a:rPr lang="en-US" dirty="0">
                <a:solidFill>
                  <a:srgbClr val="5B6E8C"/>
                </a:solidFill>
                <a:latin typeface="Times New Roman" panose="02020603050405020304" pitchFamily="18" charset="0"/>
                <a:ea typeface="Manrope" pitchFamily="34" charset="-122"/>
                <a:cs typeface="Times New Roman" panose="02020603050405020304" pitchFamily="18" charset="0"/>
              </a:rPr>
              <a:t>, 500121113</a:t>
            </a:r>
            <a:endParaRPr lang="en-US" dirty="0">
              <a:latin typeface="Times New Roman" panose="02020603050405020304" pitchFamily="18" charset="0"/>
              <a:cs typeface="Times New Roman" panose="02020603050405020304" pitchFamily="18" charset="0"/>
            </a:endParaRPr>
          </a:p>
        </p:txBody>
      </p:sp>
      <p:sp>
        <p:nvSpPr>
          <p:cNvPr id="9" name="Text 6"/>
          <p:cNvSpPr/>
          <p:nvPr/>
        </p:nvSpPr>
        <p:spPr>
          <a:xfrm>
            <a:off x="11031974" y="6108263"/>
            <a:ext cx="1669733" cy="208598"/>
          </a:xfrm>
          <a:prstGeom prst="rect">
            <a:avLst/>
          </a:prstGeom>
          <a:noFill/>
          <a:ln/>
        </p:spPr>
        <p:txBody>
          <a:bodyPr wrap="none" lIns="0" tIns="0" rIns="0" bIns="0" rtlCol="0" anchor="t"/>
          <a:lstStyle/>
          <a:p>
            <a:pPr marL="0" indent="0" algn="l">
              <a:lnSpc>
                <a:spcPts val="1600"/>
              </a:lnSpc>
              <a:buNone/>
            </a:pPr>
            <a:r>
              <a:rPr lang="en-US" dirty="0">
                <a:solidFill>
                  <a:srgbClr val="5B6E8C"/>
                </a:solidFill>
                <a:latin typeface="Times New Roman" panose="02020603050405020304" pitchFamily="18" charset="0"/>
                <a:ea typeface="Alexandria Medium" pitchFamily="34" charset="-122"/>
                <a:cs typeface="Times New Roman" panose="02020603050405020304" pitchFamily="18" charset="0"/>
              </a:rPr>
              <a:t>Project Repository</a:t>
            </a:r>
            <a:endParaRPr lang="en-US" dirty="0">
              <a:latin typeface="Times New Roman" panose="02020603050405020304" pitchFamily="18" charset="0"/>
              <a:cs typeface="Times New Roman" panose="02020603050405020304" pitchFamily="18" charset="0"/>
            </a:endParaRPr>
          </a:p>
        </p:txBody>
      </p:sp>
      <p:sp>
        <p:nvSpPr>
          <p:cNvPr id="10" name="Text 7"/>
          <p:cNvSpPr/>
          <p:nvPr/>
        </p:nvSpPr>
        <p:spPr>
          <a:xfrm>
            <a:off x="11031974" y="6450330"/>
            <a:ext cx="2886670" cy="213717"/>
          </a:xfrm>
          <a:prstGeom prst="rect">
            <a:avLst/>
          </a:prstGeom>
          <a:noFill/>
          <a:ln/>
        </p:spPr>
        <p:txBody>
          <a:bodyPr wrap="none" lIns="0" tIns="0" rIns="0" bIns="0" rtlCol="0" anchor="t"/>
          <a:lstStyle/>
          <a:p>
            <a:pPr marL="0" indent="0" algn="l">
              <a:lnSpc>
                <a:spcPts val="1650"/>
              </a:lnSpc>
              <a:buNone/>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Implementation available at:</a:t>
            </a:r>
            <a:endParaRPr lang="en-US" dirty="0">
              <a:latin typeface="Times New Roman" panose="02020603050405020304" pitchFamily="18" charset="0"/>
              <a:cs typeface="Times New Roman" panose="02020603050405020304" pitchFamily="18" charset="0"/>
            </a:endParaRPr>
          </a:p>
        </p:txBody>
      </p:sp>
      <p:sp>
        <p:nvSpPr>
          <p:cNvPr id="11" name="Text 8"/>
          <p:cNvSpPr/>
          <p:nvPr/>
        </p:nvSpPr>
        <p:spPr>
          <a:xfrm>
            <a:off x="11031974" y="6784181"/>
            <a:ext cx="2886670" cy="213717"/>
          </a:xfrm>
          <a:prstGeom prst="rect">
            <a:avLst/>
          </a:prstGeom>
          <a:noFill/>
          <a:ln/>
        </p:spPr>
        <p:txBody>
          <a:bodyPr wrap="none" lIns="0" tIns="0" rIns="0" bIns="0" rtlCol="0" anchor="t"/>
          <a:lstStyle/>
          <a:p>
            <a:pPr marL="0" indent="0" algn="l">
              <a:lnSpc>
                <a:spcPts val="1650"/>
              </a:lnSpc>
              <a:buNone/>
            </a:pPr>
            <a:r>
              <a:rPr lang="en-US" u="sng" dirty="0">
                <a:solidFill>
                  <a:srgbClr val="5E87DD"/>
                </a:solidFill>
                <a:latin typeface="Times New Roman" panose="02020603050405020304" pitchFamily="18" charset="0"/>
                <a:ea typeface="Manrope" pitchFamily="34" charset="-122"/>
                <a:cs typeface="Times New Roman" panose="02020603050405020304" pitchFamily="18" charset="0"/>
                <a:hlinkClick r:id="rId4">
                  <a:extLst>
                    <a:ext uri="{A12FA001-AC4F-418D-AE19-62706E023703}">
                      <ahyp:hlinkClr xmlns:ahyp="http://schemas.microsoft.com/office/drawing/2018/hyperlinkcolor" val="tx"/>
                    </a:ext>
                  </a:extLst>
                </a:hlinkClick>
              </a:rPr>
              <a:t>github.com/Nitanshu715/Helios</a:t>
            </a:r>
            <a:endParaRPr lang="en-US" dirty="0">
              <a:latin typeface="Times New Roman" panose="02020603050405020304" pitchFamily="18" charset="0"/>
              <a:cs typeface="Times New Roman" panose="02020603050405020304" pitchFamily="18" charset="0"/>
            </a:endParaRPr>
          </a:p>
        </p:txBody>
      </p:sp>
      <p:sp>
        <p:nvSpPr>
          <p:cNvPr id="12" name="Text 9"/>
          <p:cNvSpPr/>
          <p:nvPr/>
        </p:nvSpPr>
        <p:spPr>
          <a:xfrm>
            <a:off x="11031974" y="7118033"/>
            <a:ext cx="2886670" cy="427434"/>
          </a:xfrm>
          <a:prstGeom prst="rect">
            <a:avLst/>
          </a:prstGeom>
          <a:noFill/>
          <a:ln/>
        </p:spPr>
        <p:txBody>
          <a:bodyPr wrap="square" lIns="0" tIns="0" rIns="0" bIns="0" rtlCol="0" anchor="t"/>
          <a:lstStyle/>
          <a:p>
            <a:pPr marL="0" indent="0" algn="l">
              <a:buNone/>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Developed, managed and produced by Nitanshu Tak</a:t>
            </a:r>
            <a:endParaRPr 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4285BC85-808B-86F4-172F-08B4941428C0}"/>
              </a:ext>
            </a:extLst>
          </p:cNvPr>
          <p:cNvPicPr>
            <a:picLocks noChangeAspect="1"/>
          </p:cNvPicPr>
          <p:nvPr/>
        </p:nvPicPr>
        <p:blipFill>
          <a:blip r:embed="rId5"/>
          <a:stretch>
            <a:fillRect/>
          </a:stretch>
        </p:blipFill>
        <p:spPr>
          <a:xfrm>
            <a:off x="12553660" y="7756426"/>
            <a:ext cx="2076740" cy="3891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09663"/>
            <a:ext cx="5735598" cy="708779"/>
          </a:xfrm>
          <a:prstGeom prst="rect">
            <a:avLst/>
          </a:prstGeom>
          <a:noFill/>
          <a:ln/>
        </p:spPr>
        <p:txBody>
          <a:bodyPr wrap="none" lIns="0" tIns="0" rIns="0" bIns="0" rtlCol="0" anchor="t"/>
          <a:lstStyle/>
          <a:p>
            <a:pPr marL="0" indent="0" algn="l">
              <a:lnSpc>
                <a:spcPts val="5550"/>
              </a:lnSpc>
              <a:buNone/>
            </a:pPr>
            <a:r>
              <a:rPr lang="en-US" sz="3600" dirty="0">
                <a:solidFill>
                  <a:srgbClr val="5B6E8C"/>
                </a:solidFill>
                <a:latin typeface="Times New Roman" panose="02020603050405020304" pitchFamily="18" charset="0"/>
                <a:ea typeface="Alexandria Medium" pitchFamily="34" charset="-122"/>
                <a:cs typeface="Times New Roman" panose="02020603050405020304" pitchFamily="18" charset="0"/>
              </a:rPr>
              <a:t>Research Objectives</a:t>
            </a:r>
            <a:endParaRPr lang="en-US" sz="3600" dirty="0">
              <a:latin typeface="Times New Roman" panose="02020603050405020304" pitchFamily="18" charset="0"/>
              <a:cs typeface="Times New Roman" panose="02020603050405020304" pitchFamily="18" charset="0"/>
            </a:endParaRPr>
          </a:p>
        </p:txBody>
      </p:sp>
      <p:sp>
        <p:nvSpPr>
          <p:cNvPr id="3" name="Shape 1"/>
          <p:cNvSpPr/>
          <p:nvPr/>
        </p:nvSpPr>
        <p:spPr>
          <a:xfrm>
            <a:off x="793790" y="2272070"/>
            <a:ext cx="510302" cy="510302"/>
          </a:xfrm>
          <a:prstGeom prst="roundRect">
            <a:avLst>
              <a:gd name="adj" fmla="val 66675"/>
            </a:avLst>
          </a:prstGeom>
          <a:solidFill>
            <a:srgbClr val="E6F7FF"/>
          </a:solidFill>
          <a:ln w="7620">
            <a:solidFill>
              <a:srgbClr val="B3D5E4"/>
            </a:solidFill>
            <a:prstDash val="solid"/>
          </a:ln>
        </p:spPr>
      </p:sp>
      <p:sp>
        <p:nvSpPr>
          <p:cNvPr id="4" name="Text 2"/>
          <p:cNvSpPr/>
          <p:nvPr/>
        </p:nvSpPr>
        <p:spPr>
          <a:xfrm>
            <a:off x="878860" y="2314575"/>
            <a:ext cx="340162" cy="425291"/>
          </a:xfrm>
          <a:prstGeom prst="rect">
            <a:avLst/>
          </a:prstGeom>
          <a:noFill/>
          <a:ln/>
        </p:spPr>
        <p:txBody>
          <a:bodyPr wrap="none" lIns="0" tIns="0" rIns="0" bIns="0" rtlCol="0" anchor="t"/>
          <a:lstStyle/>
          <a:p>
            <a:pPr marL="0" indent="0" algn="ctr">
              <a:lnSpc>
                <a:spcPts val="2650"/>
              </a:lnSpc>
              <a:buNone/>
            </a:pPr>
            <a:r>
              <a:rPr lang="en-US" sz="2400" dirty="0">
                <a:solidFill>
                  <a:srgbClr val="000000"/>
                </a:solidFill>
                <a:latin typeface="Times New Roman" panose="02020603050405020304" pitchFamily="18" charset="0"/>
                <a:ea typeface="Alexandria Medium" pitchFamily="34" charset="-122"/>
                <a:cs typeface="Times New Roman" panose="02020603050405020304" pitchFamily="18" charset="0"/>
              </a:rPr>
              <a:t>1</a:t>
            </a:r>
            <a:endParaRPr lang="en-US" sz="2400" dirty="0">
              <a:latin typeface="Times New Roman" panose="02020603050405020304" pitchFamily="18" charset="0"/>
              <a:cs typeface="Times New Roman" panose="02020603050405020304" pitchFamily="18" charset="0"/>
            </a:endParaRPr>
          </a:p>
        </p:txBody>
      </p:sp>
      <p:sp>
        <p:nvSpPr>
          <p:cNvPr id="5" name="Text 3"/>
          <p:cNvSpPr/>
          <p:nvPr/>
        </p:nvSpPr>
        <p:spPr>
          <a:xfrm>
            <a:off x="1530906" y="2349937"/>
            <a:ext cx="5642491" cy="708660"/>
          </a:xfrm>
          <a:prstGeom prst="rect">
            <a:avLst/>
          </a:prstGeom>
          <a:noFill/>
          <a:ln/>
        </p:spPr>
        <p:txBody>
          <a:bodyPr wrap="square" lIns="0" tIns="0" rIns="0" bIns="0" rtlCol="0" anchor="t"/>
          <a:lstStyle/>
          <a:p>
            <a:pPr marL="0" indent="0" algn="l">
              <a:lnSpc>
                <a:spcPts val="275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Develop ML Models for Auto-Healing</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1530905" y="2932331"/>
            <a:ext cx="5642491" cy="1451610"/>
          </a:xfrm>
          <a:prstGeom prst="rect">
            <a:avLst/>
          </a:prstGeom>
          <a:noFill/>
          <a:ln/>
        </p:spPr>
        <p:txBody>
          <a:bodyPr wrap="square" lIns="0" tIns="0" rIns="0" bIns="0" rtlCol="0" anchor="t"/>
          <a:lstStyle/>
          <a:p>
            <a:pPr marL="0" indent="0" algn="l">
              <a:lnSpc>
                <a:spcPts val="285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Focus on creating machine learning models that can automatically detect, diagnose, and remediate security vulnerabilities and operational issues in real-time.</a:t>
            </a:r>
            <a:endParaRPr lang="en-US" sz="2400" dirty="0">
              <a:latin typeface="Times New Roman" panose="02020603050405020304" pitchFamily="18" charset="0"/>
              <a:cs typeface="Times New Roman" panose="02020603050405020304" pitchFamily="18" charset="0"/>
            </a:endParaRPr>
          </a:p>
        </p:txBody>
      </p:sp>
      <p:sp>
        <p:nvSpPr>
          <p:cNvPr id="7" name="Shape 5"/>
          <p:cNvSpPr/>
          <p:nvPr/>
        </p:nvSpPr>
        <p:spPr>
          <a:xfrm>
            <a:off x="7456884" y="2272070"/>
            <a:ext cx="510302" cy="510302"/>
          </a:xfrm>
          <a:prstGeom prst="roundRect">
            <a:avLst>
              <a:gd name="adj" fmla="val 66675"/>
            </a:avLst>
          </a:prstGeom>
          <a:solidFill>
            <a:srgbClr val="E6F7FF"/>
          </a:solidFill>
          <a:ln w="7620">
            <a:solidFill>
              <a:srgbClr val="B3D5E4"/>
            </a:solidFill>
            <a:prstDash val="solid"/>
          </a:ln>
        </p:spPr>
      </p:sp>
      <p:sp>
        <p:nvSpPr>
          <p:cNvPr id="8" name="Text 6"/>
          <p:cNvSpPr/>
          <p:nvPr/>
        </p:nvSpPr>
        <p:spPr>
          <a:xfrm>
            <a:off x="7541955" y="2314575"/>
            <a:ext cx="340162" cy="425291"/>
          </a:xfrm>
          <a:prstGeom prst="rect">
            <a:avLst/>
          </a:prstGeom>
          <a:noFill/>
          <a:ln/>
        </p:spPr>
        <p:txBody>
          <a:bodyPr wrap="none" lIns="0" tIns="0" rIns="0" bIns="0" rtlCol="0" anchor="t"/>
          <a:lstStyle/>
          <a:p>
            <a:pPr marL="0" indent="0" algn="ctr">
              <a:lnSpc>
                <a:spcPts val="2650"/>
              </a:lnSpc>
              <a:buNone/>
            </a:pPr>
            <a:r>
              <a:rPr lang="en-US" sz="2400" dirty="0">
                <a:solidFill>
                  <a:srgbClr val="000000"/>
                </a:solidFill>
                <a:latin typeface="Times New Roman" panose="02020603050405020304" pitchFamily="18" charset="0"/>
                <a:ea typeface="Alexandria Medium" pitchFamily="34" charset="-122"/>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p:txBody>
      </p:sp>
      <p:sp>
        <p:nvSpPr>
          <p:cNvPr id="9" name="Text 7"/>
          <p:cNvSpPr/>
          <p:nvPr/>
        </p:nvSpPr>
        <p:spPr>
          <a:xfrm>
            <a:off x="8194000" y="2349937"/>
            <a:ext cx="5642610" cy="708660"/>
          </a:xfrm>
          <a:prstGeom prst="rect">
            <a:avLst/>
          </a:prstGeom>
          <a:noFill/>
          <a:ln/>
        </p:spPr>
        <p:txBody>
          <a:bodyPr wrap="square" lIns="0" tIns="0" rIns="0" bIns="0" rtlCol="0" anchor="t"/>
          <a:lstStyle/>
          <a:p>
            <a:pPr marL="0" indent="0" algn="l">
              <a:lnSpc>
                <a:spcPts val="275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Integrate Security into DevSecOps Pipeline</a:t>
            </a:r>
            <a:endParaRPr lang="en-US" sz="2400" dirty="0">
              <a:latin typeface="Times New Roman" panose="02020603050405020304" pitchFamily="18" charset="0"/>
              <a:cs typeface="Times New Roman" panose="02020603050405020304" pitchFamily="18" charset="0"/>
            </a:endParaRPr>
          </a:p>
        </p:txBody>
      </p:sp>
      <p:sp>
        <p:nvSpPr>
          <p:cNvPr id="10" name="Text 8"/>
          <p:cNvSpPr/>
          <p:nvPr/>
        </p:nvSpPr>
        <p:spPr>
          <a:xfrm>
            <a:off x="8194000" y="2932331"/>
            <a:ext cx="5642610" cy="1088708"/>
          </a:xfrm>
          <a:prstGeom prst="rect">
            <a:avLst/>
          </a:prstGeom>
          <a:noFill/>
          <a:ln/>
        </p:spPr>
        <p:txBody>
          <a:bodyPr wrap="square" lIns="0" tIns="0" rIns="0" bIns="0" rtlCol="0" anchor="t"/>
          <a:lstStyle/>
          <a:p>
            <a:pPr marL="0" indent="0" algn="l">
              <a:lnSpc>
                <a:spcPts val="285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Aim to seamlessly embed security practices and tools throughout the entire DevSecOps lifecycle, ensuring 'security by design' rather than an afterthought.</a:t>
            </a:r>
            <a:endParaRPr lang="en-US" sz="2400" dirty="0">
              <a:latin typeface="Times New Roman" panose="02020603050405020304" pitchFamily="18" charset="0"/>
              <a:cs typeface="Times New Roman" panose="02020603050405020304" pitchFamily="18" charset="0"/>
            </a:endParaRPr>
          </a:p>
        </p:txBody>
      </p:sp>
      <p:sp>
        <p:nvSpPr>
          <p:cNvPr id="11" name="Shape 9"/>
          <p:cNvSpPr/>
          <p:nvPr/>
        </p:nvSpPr>
        <p:spPr>
          <a:xfrm>
            <a:off x="793790" y="5099923"/>
            <a:ext cx="510302" cy="510302"/>
          </a:xfrm>
          <a:prstGeom prst="roundRect">
            <a:avLst>
              <a:gd name="adj" fmla="val 66675"/>
            </a:avLst>
          </a:prstGeom>
          <a:solidFill>
            <a:srgbClr val="E6F7FF"/>
          </a:solidFill>
          <a:ln w="7620">
            <a:solidFill>
              <a:srgbClr val="B3D5E4"/>
            </a:solidFill>
            <a:prstDash val="solid"/>
          </a:ln>
        </p:spPr>
      </p:sp>
      <p:sp>
        <p:nvSpPr>
          <p:cNvPr id="12" name="Text 10"/>
          <p:cNvSpPr/>
          <p:nvPr/>
        </p:nvSpPr>
        <p:spPr>
          <a:xfrm>
            <a:off x="878860" y="5142428"/>
            <a:ext cx="340162" cy="425291"/>
          </a:xfrm>
          <a:prstGeom prst="rect">
            <a:avLst/>
          </a:prstGeom>
          <a:noFill/>
          <a:ln/>
        </p:spPr>
        <p:txBody>
          <a:bodyPr wrap="none" lIns="0" tIns="0" rIns="0" bIns="0" rtlCol="0" anchor="t"/>
          <a:lstStyle/>
          <a:p>
            <a:pPr marL="0" indent="0" algn="ctr">
              <a:lnSpc>
                <a:spcPts val="2650"/>
              </a:lnSpc>
              <a:buNone/>
            </a:pPr>
            <a:r>
              <a:rPr lang="en-US" sz="2400" dirty="0">
                <a:solidFill>
                  <a:srgbClr val="000000"/>
                </a:solidFill>
                <a:latin typeface="Times New Roman" panose="02020603050405020304" pitchFamily="18" charset="0"/>
                <a:ea typeface="Alexandria Medium" pitchFamily="34" charset="-122"/>
                <a:cs typeface="Times New Roman" panose="02020603050405020304" pitchFamily="18" charset="0"/>
              </a:rPr>
              <a:t>3</a:t>
            </a:r>
            <a:endParaRPr lang="en-US" sz="2400" dirty="0">
              <a:latin typeface="Times New Roman" panose="02020603050405020304" pitchFamily="18" charset="0"/>
              <a:cs typeface="Times New Roman" panose="02020603050405020304" pitchFamily="18" charset="0"/>
            </a:endParaRPr>
          </a:p>
        </p:txBody>
      </p:sp>
      <p:sp>
        <p:nvSpPr>
          <p:cNvPr id="13" name="Text 11"/>
          <p:cNvSpPr/>
          <p:nvPr/>
        </p:nvSpPr>
        <p:spPr>
          <a:xfrm>
            <a:off x="1530906" y="5177790"/>
            <a:ext cx="5252323" cy="354330"/>
          </a:xfrm>
          <a:prstGeom prst="rect">
            <a:avLst/>
          </a:prstGeom>
          <a:noFill/>
          <a:ln/>
        </p:spPr>
        <p:txBody>
          <a:bodyPr wrap="none" lIns="0" tIns="0" rIns="0" bIns="0" rtlCol="0" anchor="t"/>
          <a:lstStyle/>
          <a:p>
            <a:pPr marL="0" indent="0" algn="l">
              <a:lnSpc>
                <a:spcPts val="275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Enhance Overall Security Posture</a:t>
            </a:r>
            <a:endParaRPr lang="en-US" sz="2400" dirty="0">
              <a:latin typeface="Times New Roman" panose="02020603050405020304" pitchFamily="18" charset="0"/>
              <a:cs typeface="Times New Roman" panose="02020603050405020304" pitchFamily="18" charset="0"/>
            </a:endParaRPr>
          </a:p>
        </p:txBody>
      </p:sp>
      <p:sp>
        <p:nvSpPr>
          <p:cNvPr id="14" name="Text 12"/>
          <p:cNvSpPr/>
          <p:nvPr/>
        </p:nvSpPr>
        <p:spPr>
          <a:xfrm>
            <a:off x="1530906" y="5668208"/>
            <a:ext cx="5642491" cy="1451610"/>
          </a:xfrm>
          <a:prstGeom prst="rect">
            <a:avLst/>
          </a:prstGeom>
          <a:noFill/>
          <a:ln/>
        </p:spPr>
        <p:txBody>
          <a:bodyPr wrap="square" lIns="0" tIns="0" rIns="0" bIns="0" rtlCol="0" anchor="t"/>
          <a:lstStyle/>
          <a:p>
            <a:pPr marL="0" indent="0" algn="l">
              <a:lnSpc>
                <a:spcPts val="285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Strive to significantly improve the resilience and robustness of cloud-native applications against emerging threats through proactive and intelligent defense mechanisms.</a:t>
            </a:r>
            <a:endParaRPr lang="en-US" sz="2400" dirty="0">
              <a:latin typeface="Times New Roman" panose="02020603050405020304" pitchFamily="18" charset="0"/>
              <a:cs typeface="Times New Roman" panose="02020603050405020304" pitchFamily="18" charset="0"/>
            </a:endParaRPr>
          </a:p>
        </p:txBody>
      </p:sp>
      <p:sp>
        <p:nvSpPr>
          <p:cNvPr id="15" name="Shape 13"/>
          <p:cNvSpPr/>
          <p:nvPr/>
        </p:nvSpPr>
        <p:spPr>
          <a:xfrm>
            <a:off x="7456884" y="5099923"/>
            <a:ext cx="510302" cy="510302"/>
          </a:xfrm>
          <a:prstGeom prst="roundRect">
            <a:avLst>
              <a:gd name="adj" fmla="val 66675"/>
            </a:avLst>
          </a:prstGeom>
          <a:solidFill>
            <a:srgbClr val="E6F7FF"/>
          </a:solidFill>
          <a:ln w="7620">
            <a:solidFill>
              <a:srgbClr val="B3D5E4"/>
            </a:solidFill>
            <a:prstDash val="solid"/>
          </a:ln>
        </p:spPr>
      </p:sp>
      <p:sp>
        <p:nvSpPr>
          <p:cNvPr id="16" name="Text 14"/>
          <p:cNvSpPr/>
          <p:nvPr/>
        </p:nvSpPr>
        <p:spPr>
          <a:xfrm>
            <a:off x="7541955" y="5142428"/>
            <a:ext cx="340162" cy="425291"/>
          </a:xfrm>
          <a:prstGeom prst="rect">
            <a:avLst/>
          </a:prstGeom>
          <a:noFill/>
          <a:ln/>
        </p:spPr>
        <p:txBody>
          <a:bodyPr wrap="none" lIns="0" tIns="0" rIns="0" bIns="0" rtlCol="0" anchor="t"/>
          <a:lstStyle/>
          <a:p>
            <a:pPr marL="0" indent="0" algn="ctr">
              <a:lnSpc>
                <a:spcPts val="2650"/>
              </a:lnSpc>
              <a:buNone/>
            </a:pPr>
            <a:r>
              <a:rPr lang="en-US" sz="2400" dirty="0">
                <a:solidFill>
                  <a:srgbClr val="000000"/>
                </a:solidFill>
                <a:latin typeface="Times New Roman" panose="02020603050405020304" pitchFamily="18" charset="0"/>
                <a:ea typeface="Alexandria Medium" pitchFamily="34" charset="-122"/>
                <a:cs typeface="Times New Roman" panose="02020603050405020304" pitchFamily="18" charset="0"/>
              </a:rPr>
              <a:t>4</a:t>
            </a:r>
            <a:endParaRPr lang="en-US" sz="2400" dirty="0">
              <a:latin typeface="Times New Roman" panose="02020603050405020304" pitchFamily="18" charset="0"/>
              <a:cs typeface="Times New Roman" panose="02020603050405020304" pitchFamily="18" charset="0"/>
            </a:endParaRPr>
          </a:p>
        </p:txBody>
      </p:sp>
      <p:sp>
        <p:nvSpPr>
          <p:cNvPr id="17" name="Text 15"/>
          <p:cNvSpPr/>
          <p:nvPr/>
        </p:nvSpPr>
        <p:spPr>
          <a:xfrm>
            <a:off x="8194000" y="5177790"/>
            <a:ext cx="5374719" cy="354330"/>
          </a:xfrm>
          <a:prstGeom prst="rect">
            <a:avLst/>
          </a:prstGeom>
          <a:noFill/>
          <a:ln/>
        </p:spPr>
        <p:txBody>
          <a:bodyPr wrap="none" lIns="0" tIns="0" rIns="0" bIns="0" rtlCol="0" anchor="t"/>
          <a:lstStyle/>
          <a:p>
            <a:pPr marL="0" indent="0" algn="l">
              <a:lnSpc>
                <a:spcPts val="275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Validate the Proposed Framework</a:t>
            </a:r>
            <a:endParaRPr lang="en-US" sz="2400" dirty="0">
              <a:latin typeface="Times New Roman" panose="02020603050405020304" pitchFamily="18" charset="0"/>
              <a:cs typeface="Times New Roman" panose="02020603050405020304" pitchFamily="18" charset="0"/>
            </a:endParaRPr>
          </a:p>
        </p:txBody>
      </p:sp>
      <p:sp>
        <p:nvSpPr>
          <p:cNvPr id="18" name="Text 16"/>
          <p:cNvSpPr/>
          <p:nvPr/>
        </p:nvSpPr>
        <p:spPr>
          <a:xfrm>
            <a:off x="8194000" y="5668208"/>
            <a:ext cx="5642610" cy="1451610"/>
          </a:xfrm>
          <a:prstGeom prst="rect">
            <a:avLst/>
          </a:prstGeom>
          <a:noFill/>
          <a:ln/>
        </p:spPr>
        <p:txBody>
          <a:bodyPr wrap="square" lIns="0" tIns="0" rIns="0" bIns="0" rtlCol="0" anchor="t"/>
          <a:lstStyle/>
          <a:p>
            <a:pPr marL="0" indent="0" algn="l">
              <a:lnSpc>
                <a:spcPts val="285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Conduct rigorous testing and evaluation of the developed framework to demonstrate its effectiveness, efficiency, and scalability in various cloud environments.</a:t>
            </a:r>
            <a:endParaRPr lang="en-US" sz="24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FCAF28B5-7680-BB23-51FB-DCE099CFD681}"/>
              </a:ext>
            </a:extLst>
          </p:cNvPr>
          <p:cNvPicPr>
            <a:picLocks noChangeAspect="1"/>
          </p:cNvPicPr>
          <p:nvPr/>
        </p:nvPicPr>
        <p:blipFill>
          <a:blip r:embed="rId3"/>
          <a:stretch>
            <a:fillRect/>
          </a:stretch>
        </p:blipFill>
        <p:spPr>
          <a:xfrm>
            <a:off x="12553660" y="7756426"/>
            <a:ext cx="2076740" cy="3891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03277" y="395407"/>
            <a:ext cx="3003947" cy="292060"/>
          </a:xfrm>
          <a:prstGeom prst="rect">
            <a:avLst/>
          </a:prstGeom>
          <a:noFill/>
          <a:ln/>
        </p:spPr>
        <p:txBody>
          <a:bodyPr wrap="none" lIns="0" tIns="0" rIns="0" bIns="0" rtlCol="0" anchor="t"/>
          <a:lstStyle/>
          <a:p>
            <a:pPr marL="0" indent="0" algn="l">
              <a:lnSpc>
                <a:spcPts val="225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Literature Survey Analysis</a:t>
            </a:r>
            <a:endParaRPr lang="en-US" sz="2400" dirty="0">
              <a:latin typeface="Times New Roman" panose="02020603050405020304" pitchFamily="18" charset="0"/>
              <a:cs typeface="Times New Roman" panose="02020603050405020304" pitchFamily="18" charset="0"/>
            </a:endParaRPr>
          </a:p>
        </p:txBody>
      </p:sp>
      <p:sp>
        <p:nvSpPr>
          <p:cNvPr id="3" name="Text 1"/>
          <p:cNvSpPr/>
          <p:nvPr/>
        </p:nvSpPr>
        <p:spPr>
          <a:xfrm>
            <a:off x="503277" y="874395"/>
            <a:ext cx="13623846" cy="149543"/>
          </a:xfrm>
          <a:prstGeom prst="rect">
            <a:avLst/>
          </a:prstGeom>
          <a:noFill/>
          <a:ln/>
        </p:spPr>
        <p:txBody>
          <a:bodyPr wrap="none" lIns="0" tIns="0" rIns="0" bIns="0" rtlCol="0" anchor="t"/>
          <a:lstStyle/>
          <a:p>
            <a:pPr marL="0" indent="0" algn="l">
              <a:lnSpc>
                <a:spcPts val="1150"/>
              </a:lnSpc>
              <a:buNone/>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A comprehensive analysis of current research reveals promising advances and critical gaps in cloud security automation, forming a </a:t>
            </a:r>
          </a:p>
          <a:p>
            <a:pPr marL="0" indent="0" algn="l">
              <a:lnSpc>
                <a:spcPts val="1150"/>
              </a:lnSpc>
              <a:buNone/>
            </a:pPr>
            <a:endParaRPr lang="en-US" dirty="0">
              <a:solidFill>
                <a:srgbClr val="5B6E8C"/>
              </a:solidFill>
              <a:latin typeface="Times New Roman" panose="02020603050405020304" pitchFamily="18" charset="0"/>
              <a:ea typeface="Manrope" pitchFamily="34" charset="-122"/>
              <a:cs typeface="Times New Roman" panose="02020603050405020304" pitchFamily="18" charset="0"/>
            </a:endParaRPr>
          </a:p>
          <a:p>
            <a:pPr marL="0" indent="0" algn="l">
              <a:lnSpc>
                <a:spcPts val="1150"/>
              </a:lnSpc>
              <a:buNone/>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foundational understanding for autonomous cloud security.</a:t>
            </a:r>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612219" y="1762600"/>
            <a:ext cx="2530912" cy="149543"/>
          </a:xfrm>
          <a:prstGeom prst="rect">
            <a:avLst/>
          </a:prstGeom>
          <a:noFill/>
          <a:ln/>
        </p:spPr>
        <p:txBody>
          <a:bodyPr wrap="none" lIns="0" tIns="0" rIns="0" bIns="0" rtlCol="0" anchor="t"/>
          <a:lstStyle/>
          <a:p>
            <a:pPr marL="0" indent="0" algn="l">
              <a:lnSpc>
                <a:spcPts val="1150"/>
              </a:lnSpc>
              <a:buNone/>
            </a:pPr>
            <a:r>
              <a:rPr lang="en-US" b="1" dirty="0">
                <a:solidFill>
                  <a:srgbClr val="5B6E8C"/>
                </a:solidFill>
                <a:latin typeface="Times New Roman" panose="02020603050405020304" pitchFamily="18" charset="0"/>
                <a:ea typeface="Manrope" pitchFamily="34" charset="-122"/>
                <a:cs typeface="Times New Roman" panose="02020603050405020304" pitchFamily="18" charset="0"/>
              </a:rPr>
              <a:t>Study</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3337679" y="1762600"/>
            <a:ext cx="2527102" cy="149543"/>
          </a:xfrm>
          <a:prstGeom prst="rect">
            <a:avLst/>
          </a:prstGeom>
          <a:noFill/>
          <a:ln/>
        </p:spPr>
        <p:txBody>
          <a:bodyPr wrap="none" lIns="0" tIns="0" rIns="0" bIns="0" rtlCol="0" anchor="t"/>
          <a:lstStyle/>
          <a:p>
            <a:pPr marL="0" indent="0" algn="l">
              <a:lnSpc>
                <a:spcPts val="1150"/>
              </a:lnSpc>
              <a:buNone/>
            </a:pPr>
            <a:r>
              <a:rPr lang="en-US" b="1" dirty="0">
                <a:solidFill>
                  <a:srgbClr val="5B6E8C"/>
                </a:solidFill>
                <a:latin typeface="Times New Roman" panose="02020603050405020304" pitchFamily="18" charset="0"/>
                <a:ea typeface="Manrope" pitchFamily="34" charset="-122"/>
                <a:cs typeface="Times New Roman" panose="02020603050405020304" pitchFamily="18" charset="0"/>
              </a:rPr>
              <a:t>Contribution</a:t>
            </a:r>
            <a:endParaRPr lang="en-US" dirty="0">
              <a:latin typeface="Times New Roman" panose="02020603050405020304" pitchFamily="18" charset="0"/>
              <a:cs typeface="Times New Roman" panose="02020603050405020304" pitchFamily="18" charset="0"/>
            </a:endParaRPr>
          </a:p>
        </p:txBody>
      </p:sp>
      <p:sp>
        <p:nvSpPr>
          <p:cNvPr id="8" name="Text 6"/>
          <p:cNvSpPr/>
          <p:nvPr/>
        </p:nvSpPr>
        <p:spPr>
          <a:xfrm>
            <a:off x="6973729" y="1762600"/>
            <a:ext cx="3887986" cy="149543"/>
          </a:xfrm>
          <a:prstGeom prst="rect">
            <a:avLst/>
          </a:prstGeom>
          <a:noFill/>
          <a:ln/>
        </p:spPr>
        <p:txBody>
          <a:bodyPr wrap="none" lIns="0" tIns="0" rIns="0" bIns="0" rtlCol="0" anchor="t"/>
          <a:lstStyle/>
          <a:p>
            <a:pPr marL="0" indent="0" algn="l">
              <a:lnSpc>
                <a:spcPts val="1150"/>
              </a:lnSpc>
              <a:buNone/>
            </a:pPr>
            <a:r>
              <a:rPr lang="en-US" b="1" dirty="0">
                <a:solidFill>
                  <a:srgbClr val="5B6E8C"/>
                </a:solidFill>
                <a:latin typeface="Times New Roman" panose="02020603050405020304" pitchFamily="18" charset="0"/>
                <a:ea typeface="Manrope" pitchFamily="34" charset="-122"/>
                <a:cs typeface="Times New Roman" panose="02020603050405020304" pitchFamily="18" charset="0"/>
              </a:rPr>
              <a:t>Innovation</a:t>
            </a:r>
            <a:endParaRPr lang="en-US" dirty="0">
              <a:latin typeface="Times New Roman" panose="02020603050405020304" pitchFamily="18" charset="0"/>
              <a:cs typeface="Times New Roman" panose="02020603050405020304" pitchFamily="18" charset="0"/>
            </a:endParaRPr>
          </a:p>
        </p:txBody>
      </p:sp>
      <p:sp>
        <p:nvSpPr>
          <p:cNvPr id="9" name="Text 7"/>
          <p:cNvSpPr/>
          <p:nvPr/>
        </p:nvSpPr>
        <p:spPr>
          <a:xfrm>
            <a:off x="11056263" y="1762600"/>
            <a:ext cx="3891796" cy="149543"/>
          </a:xfrm>
          <a:prstGeom prst="rect">
            <a:avLst/>
          </a:prstGeom>
          <a:noFill/>
          <a:ln/>
        </p:spPr>
        <p:txBody>
          <a:bodyPr wrap="none" lIns="0" tIns="0" rIns="0" bIns="0" rtlCol="0" anchor="t"/>
          <a:lstStyle/>
          <a:p>
            <a:pPr marL="0" indent="0" algn="l">
              <a:lnSpc>
                <a:spcPts val="1150"/>
              </a:lnSpc>
              <a:buNone/>
            </a:pPr>
            <a:r>
              <a:rPr lang="en-US" b="1" dirty="0">
                <a:solidFill>
                  <a:srgbClr val="5B6E8C"/>
                </a:solidFill>
                <a:latin typeface="Times New Roman" panose="02020603050405020304" pitchFamily="18" charset="0"/>
                <a:ea typeface="Manrope" pitchFamily="34" charset="-122"/>
                <a:cs typeface="Times New Roman" panose="02020603050405020304" pitchFamily="18" charset="0"/>
              </a:rPr>
              <a:t>Limitation</a:t>
            </a:r>
            <a:endParaRPr lang="en-US" dirty="0">
              <a:latin typeface="Times New Roman" panose="02020603050405020304" pitchFamily="18" charset="0"/>
              <a:cs typeface="Times New Roman" panose="02020603050405020304" pitchFamily="18" charset="0"/>
            </a:endParaRPr>
          </a:p>
        </p:txBody>
      </p:sp>
      <p:sp>
        <p:nvSpPr>
          <p:cNvPr id="10" name="Shape 8"/>
          <p:cNvSpPr/>
          <p:nvPr/>
        </p:nvSpPr>
        <p:spPr>
          <a:xfrm>
            <a:off x="518517" y="1975841"/>
            <a:ext cx="13608606" cy="276939"/>
          </a:xfrm>
          <a:prstGeom prst="rect">
            <a:avLst/>
          </a:prstGeom>
          <a:solidFill>
            <a:srgbClr val="000000">
              <a:alpha val="4000"/>
            </a:srgbClr>
          </a:solidFill>
          <a:ln/>
        </p:spPr>
      </p:sp>
      <p:sp>
        <p:nvSpPr>
          <p:cNvPr id="11" name="Text 9"/>
          <p:cNvSpPr/>
          <p:nvPr/>
        </p:nvSpPr>
        <p:spPr>
          <a:xfrm>
            <a:off x="612219" y="2039540"/>
            <a:ext cx="2530912" cy="149543"/>
          </a:xfrm>
          <a:prstGeom prst="rect">
            <a:avLst/>
          </a:prstGeom>
          <a:noFill/>
          <a:ln/>
        </p:spPr>
        <p:txBody>
          <a:bodyPr wrap="none" lIns="0" tIns="0" rIns="0" bIns="0" rtlCol="0" anchor="t"/>
          <a:lstStyle/>
          <a:p>
            <a:pPr marL="0" indent="0" algn="l">
              <a:lnSpc>
                <a:spcPts val="1150"/>
              </a:lnSpc>
              <a:buNone/>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Smith et al. (2020)</a:t>
            </a:r>
            <a:endParaRPr lang="en-US" dirty="0">
              <a:latin typeface="Times New Roman" panose="02020603050405020304" pitchFamily="18" charset="0"/>
              <a:cs typeface="Times New Roman" panose="02020603050405020304" pitchFamily="18" charset="0"/>
            </a:endParaRPr>
          </a:p>
        </p:txBody>
      </p:sp>
      <p:sp>
        <p:nvSpPr>
          <p:cNvPr id="12" name="Text 10"/>
          <p:cNvSpPr/>
          <p:nvPr/>
        </p:nvSpPr>
        <p:spPr>
          <a:xfrm>
            <a:off x="3337679" y="2039540"/>
            <a:ext cx="2527102" cy="149543"/>
          </a:xfrm>
          <a:prstGeom prst="rect">
            <a:avLst/>
          </a:prstGeom>
          <a:noFill/>
          <a:ln/>
        </p:spPr>
        <p:txBody>
          <a:bodyPr wrap="none" lIns="0" tIns="0" rIns="0" bIns="0" rtlCol="0" anchor="t"/>
          <a:lstStyle/>
          <a:p>
            <a:pPr marL="0" indent="0" algn="l">
              <a:lnSpc>
                <a:spcPts val="1150"/>
              </a:lnSpc>
              <a:buNone/>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Deep learning anomaly detection</a:t>
            </a:r>
            <a:endParaRPr lang="en-US" dirty="0">
              <a:latin typeface="Times New Roman" panose="02020603050405020304" pitchFamily="18" charset="0"/>
              <a:cs typeface="Times New Roman" panose="02020603050405020304" pitchFamily="18" charset="0"/>
            </a:endParaRPr>
          </a:p>
        </p:txBody>
      </p:sp>
      <p:sp>
        <p:nvSpPr>
          <p:cNvPr id="13" name="Text 11"/>
          <p:cNvSpPr/>
          <p:nvPr/>
        </p:nvSpPr>
        <p:spPr>
          <a:xfrm>
            <a:off x="6973729" y="2039540"/>
            <a:ext cx="3887986" cy="149543"/>
          </a:xfrm>
          <a:prstGeom prst="rect">
            <a:avLst/>
          </a:prstGeom>
          <a:noFill/>
          <a:ln/>
        </p:spPr>
        <p:txBody>
          <a:bodyPr wrap="none" lIns="0" tIns="0" rIns="0" bIns="0" rtlCol="0" anchor="t"/>
          <a:lstStyle/>
          <a:p>
            <a:pPr marL="0" indent="0" algn="l">
              <a:lnSpc>
                <a:spcPts val="1150"/>
              </a:lnSpc>
              <a:buNone/>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Advanced ML threat identification</a:t>
            </a:r>
            <a:endParaRPr lang="en-US" dirty="0">
              <a:latin typeface="Times New Roman" panose="02020603050405020304" pitchFamily="18" charset="0"/>
              <a:cs typeface="Times New Roman" panose="02020603050405020304" pitchFamily="18" charset="0"/>
            </a:endParaRPr>
          </a:p>
        </p:txBody>
      </p:sp>
      <p:sp>
        <p:nvSpPr>
          <p:cNvPr id="14" name="Text 12"/>
          <p:cNvSpPr/>
          <p:nvPr/>
        </p:nvSpPr>
        <p:spPr>
          <a:xfrm>
            <a:off x="11056263" y="2039540"/>
            <a:ext cx="3891796" cy="149543"/>
          </a:xfrm>
          <a:prstGeom prst="rect">
            <a:avLst/>
          </a:prstGeom>
          <a:noFill/>
          <a:ln/>
        </p:spPr>
        <p:txBody>
          <a:bodyPr wrap="none" lIns="0" tIns="0" rIns="0" bIns="0" rtlCol="0" anchor="t"/>
          <a:lstStyle/>
          <a:p>
            <a:pPr marL="0" indent="0" algn="l">
              <a:lnSpc>
                <a:spcPts val="1150"/>
              </a:lnSpc>
              <a:buNone/>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High false positives</a:t>
            </a:r>
            <a:endParaRPr lang="en-US" dirty="0">
              <a:latin typeface="Times New Roman" panose="02020603050405020304" pitchFamily="18" charset="0"/>
              <a:cs typeface="Times New Roman" panose="02020603050405020304" pitchFamily="18" charset="0"/>
            </a:endParaRPr>
          </a:p>
        </p:txBody>
      </p:sp>
      <p:sp>
        <p:nvSpPr>
          <p:cNvPr id="15" name="Shape 13"/>
          <p:cNvSpPr/>
          <p:nvPr/>
        </p:nvSpPr>
        <p:spPr>
          <a:xfrm>
            <a:off x="518517" y="2252780"/>
            <a:ext cx="13608606" cy="276939"/>
          </a:xfrm>
          <a:prstGeom prst="rect">
            <a:avLst/>
          </a:prstGeom>
          <a:solidFill>
            <a:srgbClr val="FFFFFF">
              <a:alpha val="4000"/>
            </a:srgbClr>
          </a:solidFill>
          <a:ln/>
        </p:spPr>
      </p:sp>
      <p:sp>
        <p:nvSpPr>
          <p:cNvPr id="16" name="Text 14"/>
          <p:cNvSpPr/>
          <p:nvPr/>
        </p:nvSpPr>
        <p:spPr>
          <a:xfrm>
            <a:off x="612219" y="2316479"/>
            <a:ext cx="2530912" cy="149543"/>
          </a:xfrm>
          <a:prstGeom prst="rect">
            <a:avLst/>
          </a:prstGeom>
          <a:noFill/>
          <a:ln/>
        </p:spPr>
        <p:txBody>
          <a:bodyPr wrap="none" lIns="0" tIns="0" rIns="0" bIns="0" rtlCol="0" anchor="t"/>
          <a:lstStyle/>
          <a:p>
            <a:pPr marL="0" indent="0" algn="l">
              <a:lnSpc>
                <a:spcPts val="1150"/>
              </a:lnSpc>
              <a:buNone/>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Chen et al. (2023)</a:t>
            </a:r>
            <a:endParaRPr lang="en-US" dirty="0">
              <a:latin typeface="Times New Roman" panose="02020603050405020304" pitchFamily="18" charset="0"/>
              <a:cs typeface="Times New Roman" panose="02020603050405020304" pitchFamily="18" charset="0"/>
            </a:endParaRPr>
          </a:p>
        </p:txBody>
      </p:sp>
      <p:sp>
        <p:nvSpPr>
          <p:cNvPr id="17" name="Text 15"/>
          <p:cNvSpPr/>
          <p:nvPr/>
        </p:nvSpPr>
        <p:spPr>
          <a:xfrm>
            <a:off x="3337679" y="2316479"/>
            <a:ext cx="2527102" cy="149543"/>
          </a:xfrm>
          <a:prstGeom prst="rect">
            <a:avLst/>
          </a:prstGeom>
          <a:noFill/>
          <a:ln/>
        </p:spPr>
        <p:txBody>
          <a:bodyPr wrap="none" lIns="0" tIns="0" rIns="0" bIns="0" rtlCol="0" anchor="t"/>
          <a:lstStyle/>
          <a:p>
            <a:pPr marL="0" indent="0" algn="l">
              <a:lnSpc>
                <a:spcPts val="1150"/>
              </a:lnSpc>
              <a:buNone/>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DevSecOps security pipeline</a:t>
            </a:r>
            <a:endParaRPr lang="en-US" dirty="0">
              <a:latin typeface="Times New Roman" panose="02020603050405020304" pitchFamily="18" charset="0"/>
              <a:cs typeface="Times New Roman" panose="02020603050405020304" pitchFamily="18" charset="0"/>
            </a:endParaRPr>
          </a:p>
        </p:txBody>
      </p:sp>
      <p:sp>
        <p:nvSpPr>
          <p:cNvPr id="18" name="Text 16"/>
          <p:cNvSpPr/>
          <p:nvPr/>
        </p:nvSpPr>
        <p:spPr>
          <a:xfrm>
            <a:off x="6973729" y="2316479"/>
            <a:ext cx="3887986" cy="149543"/>
          </a:xfrm>
          <a:prstGeom prst="rect">
            <a:avLst/>
          </a:prstGeom>
          <a:noFill/>
          <a:ln/>
        </p:spPr>
        <p:txBody>
          <a:bodyPr wrap="none" lIns="0" tIns="0" rIns="0" bIns="0" rtlCol="0" anchor="t"/>
          <a:lstStyle/>
          <a:p>
            <a:pPr marL="0" indent="0" algn="l">
              <a:lnSpc>
                <a:spcPts val="1150"/>
              </a:lnSpc>
              <a:buNone/>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Security-development integration</a:t>
            </a:r>
            <a:endParaRPr lang="en-US" dirty="0">
              <a:latin typeface="Times New Roman" panose="02020603050405020304" pitchFamily="18" charset="0"/>
              <a:cs typeface="Times New Roman" panose="02020603050405020304" pitchFamily="18" charset="0"/>
            </a:endParaRPr>
          </a:p>
        </p:txBody>
      </p:sp>
      <p:sp>
        <p:nvSpPr>
          <p:cNvPr id="19" name="Text 17"/>
          <p:cNvSpPr/>
          <p:nvPr/>
        </p:nvSpPr>
        <p:spPr>
          <a:xfrm>
            <a:off x="11056263" y="2316479"/>
            <a:ext cx="3891796" cy="149543"/>
          </a:xfrm>
          <a:prstGeom prst="rect">
            <a:avLst/>
          </a:prstGeom>
          <a:noFill/>
          <a:ln/>
        </p:spPr>
        <p:txBody>
          <a:bodyPr wrap="none" lIns="0" tIns="0" rIns="0" bIns="0" rtlCol="0" anchor="t"/>
          <a:lstStyle/>
          <a:p>
            <a:pPr marL="0" indent="0" algn="l">
              <a:lnSpc>
                <a:spcPts val="1150"/>
              </a:lnSpc>
              <a:buNone/>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No autonomous healing</a:t>
            </a:r>
            <a:endParaRPr lang="en-US" dirty="0">
              <a:latin typeface="Times New Roman" panose="02020603050405020304" pitchFamily="18" charset="0"/>
              <a:cs typeface="Times New Roman" panose="02020603050405020304" pitchFamily="18" charset="0"/>
            </a:endParaRPr>
          </a:p>
        </p:txBody>
      </p:sp>
      <p:sp>
        <p:nvSpPr>
          <p:cNvPr id="20" name="Shape 18"/>
          <p:cNvSpPr/>
          <p:nvPr/>
        </p:nvSpPr>
        <p:spPr>
          <a:xfrm>
            <a:off x="518517" y="2529720"/>
            <a:ext cx="13608606" cy="276939"/>
          </a:xfrm>
          <a:prstGeom prst="rect">
            <a:avLst/>
          </a:prstGeom>
          <a:solidFill>
            <a:srgbClr val="000000">
              <a:alpha val="4000"/>
            </a:srgbClr>
          </a:solidFill>
          <a:ln/>
        </p:spPr>
      </p:sp>
      <p:sp>
        <p:nvSpPr>
          <p:cNvPr id="21" name="Text 19"/>
          <p:cNvSpPr/>
          <p:nvPr/>
        </p:nvSpPr>
        <p:spPr>
          <a:xfrm>
            <a:off x="612219" y="2593418"/>
            <a:ext cx="2530912" cy="149543"/>
          </a:xfrm>
          <a:prstGeom prst="rect">
            <a:avLst/>
          </a:prstGeom>
          <a:noFill/>
          <a:ln/>
        </p:spPr>
        <p:txBody>
          <a:bodyPr wrap="none" lIns="0" tIns="0" rIns="0" bIns="0" rtlCol="0" anchor="t"/>
          <a:lstStyle/>
          <a:p>
            <a:pPr marL="0" indent="0" algn="l">
              <a:lnSpc>
                <a:spcPts val="1150"/>
              </a:lnSpc>
              <a:buNone/>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Kim et al. (2024)</a:t>
            </a:r>
            <a:endParaRPr lang="en-US" dirty="0">
              <a:latin typeface="Times New Roman" panose="02020603050405020304" pitchFamily="18" charset="0"/>
              <a:cs typeface="Times New Roman" panose="02020603050405020304" pitchFamily="18" charset="0"/>
            </a:endParaRPr>
          </a:p>
        </p:txBody>
      </p:sp>
      <p:sp>
        <p:nvSpPr>
          <p:cNvPr id="22" name="Text 20"/>
          <p:cNvSpPr/>
          <p:nvPr/>
        </p:nvSpPr>
        <p:spPr>
          <a:xfrm>
            <a:off x="3337679" y="2593418"/>
            <a:ext cx="2527102" cy="149543"/>
          </a:xfrm>
          <a:prstGeom prst="rect">
            <a:avLst/>
          </a:prstGeom>
          <a:noFill/>
          <a:ln/>
        </p:spPr>
        <p:txBody>
          <a:bodyPr wrap="none" lIns="0" tIns="0" rIns="0" bIns="0" rtlCol="0" anchor="t"/>
          <a:lstStyle/>
          <a:p>
            <a:pPr marL="0" indent="0" algn="l">
              <a:lnSpc>
                <a:spcPts val="1150"/>
              </a:lnSpc>
              <a:buNone/>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Explainable AI for incident response</a:t>
            </a:r>
            <a:endParaRPr lang="en-US" dirty="0">
              <a:latin typeface="Times New Roman" panose="02020603050405020304" pitchFamily="18" charset="0"/>
              <a:cs typeface="Times New Roman" panose="02020603050405020304" pitchFamily="18" charset="0"/>
            </a:endParaRPr>
          </a:p>
        </p:txBody>
      </p:sp>
      <p:sp>
        <p:nvSpPr>
          <p:cNvPr id="23" name="Text 21"/>
          <p:cNvSpPr/>
          <p:nvPr/>
        </p:nvSpPr>
        <p:spPr>
          <a:xfrm>
            <a:off x="6973729" y="2593418"/>
            <a:ext cx="3887986" cy="149543"/>
          </a:xfrm>
          <a:prstGeom prst="rect">
            <a:avLst/>
          </a:prstGeom>
          <a:noFill/>
          <a:ln/>
        </p:spPr>
        <p:txBody>
          <a:bodyPr wrap="none" lIns="0" tIns="0" rIns="0" bIns="0" rtlCol="0" anchor="t"/>
          <a:lstStyle/>
          <a:p>
            <a:pPr marL="0" indent="0" algn="l">
              <a:lnSpc>
                <a:spcPts val="1150"/>
              </a:lnSpc>
              <a:buNone/>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Improved transparency in decisions</a:t>
            </a:r>
            <a:endParaRPr lang="en-US" dirty="0">
              <a:latin typeface="Times New Roman" panose="02020603050405020304" pitchFamily="18" charset="0"/>
              <a:cs typeface="Times New Roman" panose="02020603050405020304" pitchFamily="18" charset="0"/>
            </a:endParaRPr>
          </a:p>
        </p:txBody>
      </p:sp>
      <p:sp>
        <p:nvSpPr>
          <p:cNvPr id="24" name="Text 22"/>
          <p:cNvSpPr/>
          <p:nvPr/>
        </p:nvSpPr>
        <p:spPr>
          <a:xfrm>
            <a:off x="11056263" y="2593418"/>
            <a:ext cx="3891796" cy="149543"/>
          </a:xfrm>
          <a:prstGeom prst="rect">
            <a:avLst/>
          </a:prstGeom>
          <a:noFill/>
          <a:ln/>
        </p:spPr>
        <p:txBody>
          <a:bodyPr wrap="none" lIns="0" tIns="0" rIns="0" bIns="0" rtlCol="0" anchor="t"/>
          <a:lstStyle/>
          <a:p>
            <a:pPr marL="0" indent="0" algn="l">
              <a:lnSpc>
                <a:spcPts val="1150"/>
              </a:lnSpc>
              <a:buNone/>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Limited real-time adaptability</a:t>
            </a:r>
            <a:endParaRPr lang="en-US" dirty="0">
              <a:latin typeface="Times New Roman" panose="02020603050405020304" pitchFamily="18" charset="0"/>
              <a:cs typeface="Times New Roman" panose="02020603050405020304" pitchFamily="18" charset="0"/>
            </a:endParaRPr>
          </a:p>
        </p:txBody>
      </p:sp>
      <p:sp>
        <p:nvSpPr>
          <p:cNvPr id="46" name="Text 44"/>
          <p:cNvSpPr/>
          <p:nvPr/>
        </p:nvSpPr>
        <p:spPr>
          <a:xfrm>
            <a:off x="503277" y="3204683"/>
            <a:ext cx="3641527" cy="233601"/>
          </a:xfrm>
          <a:prstGeom prst="rect">
            <a:avLst/>
          </a:prstGeom>
          <a:noFill/>
          <a:ln/>
        </p:spPr>
        <p:txBody>
          <a:bodyPr wrap="none" lIns="0" tIns="0" rIns="0" bIns="0" rtlCol="0" anchor="t"/>
          <a:lstStyle/>
          <a:p>
            <a:pPr marL="0" indent="0" algn="l">
              <a:lnSpc>
                <a:spcPts val="180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Gap Analysis &amp; Research Opportunities</a:t>
            </a:r>
            <a:endParaRPr lang="en-US" sz="2400" dirty="0">
              <a:latin typeface="Times New Roman" panose="02020603050405020304" pitchFamily="18" charset="0"/>
              <a:cs typeface="Times New Roman" panose="02020603050405020304" pitchFamily="18" charset="0"/>
            </a:endParaRPr>
          </a:p>
        </p:txBody>
      </p:sp>
      <p:sp>
        <p:nvSpPr>
          <p:cNvPr id="47" name="Text 45"/>
          <p:cNvSpPr/>
          <p:nvPr/>
        </p:nvSpPr>
        <p:spPr>
          <a:xfrm>
            <a:off x="497530" y="3669704"/>
            <a:ext cx="13623846" cy="149543"/>
          </a:xfrm>
          <a:prstGeom prst="rect">
            <a:avLst/>
          </a:prstGeom>
          <a:noFill/>
          <a:ln/>
        </p:spPr>
        <p:txBody>
          <a:bodyPr wrap="none" lIns="0" tIns="0" rIns="0" bIns="0" rtlCol="0" anchor="t"/>
          <a:lstStyle/>
          <a:p>
            <a:pPr marL="0" indent="0" algn="l">
              <a:lnSpc>
                <a:spcPts val="1150"/>
              </a:lnSpc>
              <a:buNone/>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While significant progress has been made, several critical gaps remain, highlighting the necessity of our proposed research into </a:t>
            </a:r>
          </a:p>
          <a:p>
            <a:pPr marL="0" indent="0" algn="l">
              <a:lnSpc>
                <a:spcPts val="1150"/>
              </a:lnSpc>
              <a:buNone/>
            </a:pPr>
            <a:endParaRPr lang="en-US" dirty="0">
              <a:solidFill>
                <a:srgbClr val="5B6E8C"/>
              </a:solidFill>
              <a:latin typeface="Times New Roman" panose="02020603050405020304" pitchFamily="18" charset="0"/>
              <a:ea typeface="Manrope" pitchFamily="34" charset="-122"/>
              <a:cs typeface="Times New Roman" panose="02020603050405020304" pitchFamily="18" charset="0"/>
            </a:endParaRPr>
          </a:p>
          <a:p>
            <a:pPr marL="0" indent="0" algn="l">
              <a:lnSpc>
                <a:spcPts val="1150"/>
              </a:lnSpc>
              <a:buNone/>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autonomous cloud security:</a:t>
            </a:r>
            <a:endParaRPr lang="en-US" dirty="0">
              <a:latin typeface="Times New Roman" panose="02020603050405020304" pitchFamily="18" charset="0"/>
              <a:cs typeface="Times New Roman" panose="02020603050405020304" pitchFamily="18" charset="0"/>
            </a:endParaRPr>
          </a:p>
        </p:txBody>
      </p:sp>
      <p:sp>
        <p:nvSpPr>
          <p:cNvPr id="48" name="Text 46"/>
          <p:cNvSpPr/>
          <p:nvPr/>
        </p:nvSpPr>
        <p:spPr>
          <a:xfrm>
            <a:off x="503277" y="4295056"/>
            <a:ext cx="13623846" cy="149543"/>
          </a:xfrm>
          <a:prstGeom prst="rect">
            <a:avLst/>
          </a:prstGeom>
          <a:noFill/>
          <a:ln/>
        </p:spPr>
        <p:txBody>
          <a:bodyPr wrap="none" lIns="0" tIns="0" rIns="0" bIns="0" rtlCol="0" anchor="t"/>
          <a:lstStyle/>
          <a:p>
            <a:pPr marL="342900" indent="-342900" algn="l">
              <a:lnSpc>
                <a:spcPts val="1150"/>
              </a:lnSpc>
              <a:buSzPct val="100000"/>
              <a:buChar char="•"/>
            </a:pPr>
            <a:r>
              <a:rPr lang="en-US" b="1" dirty="0">
                <a:solidFill>
                  <a:srgbClr val="5B6E8C"/>
                </a:solidFill>
                <a:latin typeface="Times New Roman" panose="02020603050405020304" pitchFamily="18" charset="0"/>
                <a:ea typeface="Manrope" pitchFamily="34" charset="-122"/>
                <a:cs typeface="Times New Roman" panose="02020603050405020304" pitchFamily="18" charset="0"/>
              </a:rPr>
              <a:t>Lack of Comprehensive Autonomous Healing:</a:t>
            </a:r>
            <a:r>
              <a:rPr lang="en-US" dirty="0">
                <a:solidFill>
                  <a:srgbClr val="5B6E8C"/>
                </a:solidFill>
                <a:latin typeface="Times New Roman" panose="02020603050405020304" pitchFamily="18" charset="0"/>
                <a:ea typeface="Manrope" pitchFamily="34" charset="-122"/>
                <a:cs typeface="Times New Roman" panose="02020603050405020304" pitchFamily="18" charset="0"/>
              </a:rPr>
              <a:t> Current solutions often identify threats but lack the sophisticated orchestration for complete, </a:t>
            </a:r>
          </a:p>
          <a:p>
            <a:pPr marL="342900" indent="-342900" algn="l">
              <a:lnSpc>
                <a:spcPts val="1150"/>
              </a:lnSpc>
              <a:buSzPct val="100000"/>
              <a:buChar char="•"/>
            </a:pPr>
            <a:endParaRPr lang="en-US" dirty="0">
              <a:solidFill>
                <a:srgbClr val="5B6E8C"/>
              </a:solidFill>
              <a:latin typeface="Times New Roman" panose="02020603050405020304" pitchFamily="18" charset="0"/>
              <a:ea typeface="Manrope" pitchFamily="34" charset="-122"/>
              <a:cs typeface="Times New Roman" panose="02020603050405020304" pitchFamily="18" charset="0"/>
            </a:endParaRPr>
          </a:p>
          <a:p>
            <a:pPr algn="l">
              <a:lnSpc>
                <a:spcPts val="1150"/>
              </a:lnSpc>
              <a:buSzPct val="100000"/>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          context-aware self-healing across complex cloud architectures.</a:t>
            </a:r>
            <a:endParaRPr lang="en-US" dirty="0">
              <a:latin typeface="Times New Roman" panose="02020603050405020304" pitchFamily="18" charset="0"/>
              <a:cs typeface="Times New Roman" panose="02020603050405020304" pitchFamily="18" charset="0"/>
            </a:endParaRPr>
          </a:p>
        </p:txBody>
      </p:sp>
      <p:sp>
        <p:nvSpPr>
          <p:cNvPr id="49" name="Text 47"/>
          <p:cNvSpPr/>
          <p:nvPr/>
        </p:nvSpPr>
        <p:spPr>
          <a:xfrm>
            <a:off x="518517" y="4920408"/>
            <a:ext cx="13623846" cy="149543"/>
          </a:xfrm>
          <a:prstGeom prst="rect">
            <a:avLst/>
          </a:prstGeom>
          <a:noFill/>
          <a:ln/>
        </p:spPr>
        <p:txBody>
          <a:bodyPr wrap="none" lIns="0" tIns="0" rIns="0" bIns="0" rtlCol="0" anchor="t"/>
          <a:lstStyle/>
          <a:p>
            <a:pPr marL="342900" indent="-342900" algn="l">
              <a:lnSpc>
                <a:spcPts val="1150"/>
              </a:lnSpc>
              <a:buSzPct val="100000"/>
              <a:buChar char="•"/>
            </a:pPr>
            <a:r>
              <a:rPr lang="en-US" b="1" dirty="0">
                <a:solidFill>
                  <a:srgbClr val="5B6E8C"/>
                </a:solidFill>
                <a:latin typeface="Times New Roman" panose="02020603050405020304" pitchFamily="18" charset="0"/>
                <a:ea typeface="Manrope" pitchFamily="34" charset="-122"/>
                <a:cs typeface="Times New Roman" panose="02020603050405020304" pitchFamily="18" charset="0"/>
              </a:rPr>
              <a:t>Limited Proactive Adaptability:</a:t>
            </a:r>
            <a:r>
              <a:rPr lang="en-US" dirty="0">
                <a:solidFill>
                  <a:srgbClr val="5B6E8C"/>
                </a:solidFill>
                <a:latin typeface="Times New Roman" panose="02020603050405020304" pitchFamily="18" charset="0"/>
                <a:ea typeface="Manrope" pitchFamily="34" charset="-122"/>
                <a:cs typeface="Times New Roman" panose="02020603050405020304" pitchFamily="18" charset="0"/>
              </a:rPr>
              <a:t> Existing systems struggle to autonomously adapt to entirely novel attack vectors or dynamically evolving </a:t>
            </a:r>
          </a:p>
          <a:p>
            <a:pPr marL="342900" indent="-342900" algn="l">
              <a:lnSpc>
                <a:spcPts val="1150"/>
              </a:lnSpc>
              <a:buSzPct val="100000"/>
              <a:buChar char="•"/>
            </a:pPr>
            <a:endParaRPr lang="en-US" dirty="0">
              <a:solidFill>
                <a:srgbClr val="5B6E8C"/>
              </a:solidFill>
              <a:latin typeface="Times New Roman" panose="02020603050405020304" pitchFamily="18" charset="0"/>
              <a:ea typeface="Manrope" pitchFamily="34" charset="-122"/>
              <a:cs typeface="Times New Roman" panose="02020603050405020304" pitchFamily="18" charset="0"/>
            </a:endParaRPr>
          </a:p>
          <a:p>
            <a:pPr algn="l">
              <a:lnSpc>
                <a:spcPts val="1150"/>
              </a:lnSpc>
              <a:buSzPct val="100000"/>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          threat landscapes without human intervention.</a:t>
            </a:r>
            <a:endParaRPr lang="en-US" dirty="0">
              <a:latin typeface="Times New Roman" panose="02020603050405020304" pitchFamily="18" charset="0"/>
              <a:cs typeface="Times New Roman" panose="02020603050405020304" pitchFamily="18" charset="0"/>
            </a:endParaRPr>
          </a:p>
        </p:txBody>
      </p:sp>
      <p:sp>
        <p:nvSpPr>
          <p:cNvPr id="50" name="Text 48"/>
          <p:cNvSpPr/>
          <p:nvPr/>
        </p:nvSpPr>
        <p:spPr>
          <a:xfrm>
            <a:off x="518517" y="5540959"/>
            <a:ext cx="13623846" cy="149543"/>
          </a:xfrm>
          <a:prstGeom prst="rect">
            <a:avLst/>
          </a:prstGeom>
          <a:noFill/>
          <a:ln/>
        </p:spPr>
        <p:txBody>
          <a:bodyPr wrap="none" lIns="0" tIns="0" rIns="0" bIns="0" rtlCol="0" anchor="t"/>
          <a:lstStyle/>
          <a:p>
            <a:pPr marL="342900" indent="-342900" algn="l">
              <a:lnSpc>
                <a:spcPts val="1150"/>
              </a:lnSpc>
              <a:buSzPct val="100000"/>
              <a:buChar char="•"/>
            </a:pPr>
            <a:r>
              <a:rPr lang="en-US" b="1" dirty="0">
                <a:solidFill>
                  <a:srgbClr val="5B6E8C"/>
                </a:solidFill>
                <a:latin typeface="Times New Roman" panose="02020603050405020304" pitchFamily="18" charset="0"/>
                <a:ea typeface="Manrope" pitchFamily="34" charset="-122"/>
                <a:cs typeface="Times New Roman" panose="02020603050405020304" pitchFamily="18" charset="0"/>
              </a:rPr>
              <a:t>Scalability and Performance Challenges:</a:t>
            </a:r>
            <a:r>
              <a:rPr lang="en-US" dirty="0">
                <a:solidFill>
                  <a:srgbClr val="5B6E8C"/>
                </a:solidFill>
                <a:latin typeface="Times New Roman" panose="02020603050405020304" pitchFamily="18" charset="0"/>
                <a:ea typeface="Manrope" pitchFamily="34" charset="-122"/>
                <a:cs typeface="Times New Roman" panose="02020603050405020304" pitchFamily="18" charset="0"/>
              </a:rPr>
              <a:t> Implementing advanced AI/ML for real-time, large-scale cloud environments often introduces high </a:t>
            </a:r>
          </a:p>
          <a:p>
            <a:pPr marL="342900" indent="-342900" algn="l">
              <a:lnSpc>
                <a:spcPts val="1150"/>
              </a:lnSpc>
              <a:buSzPct val="100000"/>
              <a:buChar char="•"/>
            </a:pPr>
            <a:endParaRPr lang="en-US" dirty="0">
              <a:solidFill>
                <a:srgbClr val="5B6E8C"/>
              </a:solidFill>
              <a:latin typeface="Times New Roman" panose="02020603050405020304" pitchFamily="18" charset="0"/>
              <a:ea typeface="Manrope" pitchFamily="34" charset="-122"/>
              <a:cs typeface="Times New Roman" panose="02020603050405020304" pitchFamily="18" charset="0"/>
            </a:endParaRPr>
          </a:p>
          <a:p>
            <a:pPr algn="l">
              <a:lnSpc>
                <a:spcPts val="1150"/>
              </a:lnSpc>
              <a:buSzPct val="100000"/>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          computational overhead and latency.</a:t>
            </a:r>
            <a:endParaRPr lang="en-US" dirty="0">
              <a:latin typeface="Times New Roman" panose="02020603050405020304" pitchFamily="18" charset="0"/>
              <a:cs typeface="Times New Roman" panose="02020603050405020304" pitchFamily="18" charset="0"/>
            </a:endParaRPr>
          </a:p>
        </p:txBody>
      </p:sp>
      <p:sp>
        <p:nvSpPr>
          <p:cNvPr id="51" name="Text 49"/>
          <p:cNvSpPr/>
          <p:nvPr/>
        </p:nvSpPr>
        <p:spPr>
          <a:xfrm>
            <a:off x="518517" y="6161510"/>
            <a:ext cx="13623846" cy="149543"/>
          </a:xfrm>
          <a:prstGeom prst="rect">
            <a:avLst/>
          </a:prstGeom>
          <a:noFill/>
          <a:ln/>
        </p:spPr>
        <p:txBody>
          <a:bodyPr wrap="none" lIns="0" tIns="0" rIns="0" bIns="0" rtlCol="0" anchor="t"/>
          <a:lstStyle/>
          <a:p>
            <a:pPr marL="342900" indent="-342900" algn="l">
              <a:lnSpc>
                <a:spcPts val="1150"/>
              </a:lnSpc>
              <a:buSzPct val="100000"/>
              <a:buChar char="•"/>
            </a:pPr>
            <a:r>
              <a:rPr lang="en-US" b="1" dirty="0">
                <a:solidFill>
                  <a:srgbClr val="5B6E8C"/>
                </a:solidFill>
                <a:latin typeface="Times New Roman" panose="02020603050405020304" pitchFamily="18" charset="0"/>
                <a:ea typeface="Manrope" pitchFamily="34" charset="-122"/>
                <a:cs typeface="Times New Roman" panose="02020603050405020304" pitchFamily="18" charset="0"/>
              </a:rPr>
              <a:t>Interoperability Across Diverse Cloud Services:</a:t>
            </a:r>
            <a:r>
              <a:rPr lang="en-US" dirty="0">
                <a:solidFill>
                  <a:srgbClr val="5B6E8C"/>
                </a:solidFill>
                <a:latin typeface="Times New Roman" panose="02020603050405020304" pitchFamily="18" charset="0"/>
                <a:ea typeface="Manrope" pitchFamily="34" charset="-122"/>
                <a:cs typeface="Times New Roman" panose="02020603050405020304" pitchFamily="18" charset="0"/>
              </a:rPr>
              <a:t> Many solutions are siloed or lack seamless integration across multi-cloud and hybrid cloud </a:t>
            </a:r>
          </a:p>
          <a:p>
            <a:pPr algn="l">
              <a:lnSpc>
                <a:spcPts val="1150"/>
              </a:lnSpc>
              <a:buSzPct val="100000"/>
            </a:pPr>
            <a:endParaRPr lang="en-US" dirty="0">
              <a:solidFill>
                <a:srgbClr val="5B6E8C"/>
              </a:solidFill>
              <a:latin typeface="Times New Roman" panose="02020603050405020304" pitchFamily="18" charset="0"/>
              <a:ea typeface="Manrope" pitchFamily="34" charset="-122"/>
              <a:cs typeface="Times New Roman" panose="02020603050405020304" pitchFamily="18" charset="0"/>
            </a:endParaRPr>
          </a:p>
          <a:p>
            <a:pPr algn="l">
              <a:lnSpc>
                <a:spcPts val="1150"/>
              </a:lnSpc>
              <a:buSzPct val="100000"/>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          deployments, hindering holistic security.</a:t>
            </a:r>
            <a:endParaRPr lang="en-US" dirty="0">
              <a:latin typeface="Times New Roman" panose="02020603050405020304" pitchFamily="18" charset="0"/>
              <a:cs typeface="Times New Roman" panose="02020603050405020304" pitchFamily="18" charset="0"/>
            </a:endParaRPr>
          </a:p>
        </p:txBody>
      </p:sp>
      <p:sp>
        <p:nvSpPr>
          <p:cNvPr id="52" name="Text 50"/>
          <p:cNvSpPr/>
          <p:nvPr/>
        </p:nvSpPr>
        <p:spPr>
          <a:xfrm>
            <a:off x="518517" y="6782061"/>
            <a:ext cx="13623846" cy="149543"/>
          </a:xfrm>
          <a:prstGeom prst="rect">
            <a:avLst/>
          </a:prstGeom>
          <a:noFill/>
          <a:ln/>
        </p:spPr>
        <p:txBody>
          <a:bodyPr wrap="none" lIns="0" tIns="0" rIns="0" bIns="0" rtlCol="0" anchor="t"/>
          <a:lstStyle/>
          <a:p>
            <a:pPr marL="342900" indent="-342900" algn="l">
              <a:lnSpc>
                <a:spcPts val="1150"/>
              </a:lnSpc>
              <a:buSzPct val="100000"/>
              <a:buChar char="•"/>
            </a:pPr>
            <a:r>
              <a:rPr lang="en-US" b="1" dirty="0">
                <a:solidFill>
                  <a:srgbClr val="5B6E8C"/>
                </a:solidFill>
                <a:latin typeface="Times New Roman" panose="02020603050405020304" pitchFamily="18" charset="0"/>
                <a:ea typeface="Manrope" pitchFamily="34" charset="-122"/>
                <a:cs typeface="Times New Roman" panose="02020603050405020304" pitchFamily="18" charset="0"/>
              </a:rPr>
              <a:t>Trust and Explainability in Autonomous Decisions:</a:t>
            </a:r>
            <a:r>
              <a:rPr lang="en-US" dirty="0">
                <a:solidFill>
                  <a:srgbClr val="5B6E8C"/>
                </a:solidFill>
                <a:latin typeface="Times New Roman" panose="02020603050405020304" pitchFamily="18" charset="0"/>
                <a:ea typeface="Manrope" pitchFamily="34" charset="-122"/>
                <a:cs typeface="Times New Roman" panose="02020603050405020304" pitchFamily="18" charset="0"/>
              </a:rPr>
              <a:t> The "black box" nature of some AI models impedes trust, auditing, and regulatory compliance, </a:t>
            </a:r>
          </a:p>
          <a:p>
            <a:pPr marL="342900" indent="-342900" algn="l">
              <a:lnSpc>
                <a:spcPts val="1150"/>
              </a:lnSpc>
              <a:buSzPct val="100000"/>
              <a:buChar char="•"/>
            </a:pPr>
            <a:endParaRPr lang="en-US" dirty="0">
              <a:solidFill>
                <a:srgbClr val="5B6E8C"/>
              </a:solidFill>
              <a:latin typeface="Times New Roman" panose="02020603050405020304" pitchFamily="18" charset="0"/>
              <a:ea typeface="Manrope" pitchFamily="34" charset="-122"/>
              <a:cs typeface="Times New Roman" panose="02020603050405020304" pitchFamily="18" charset="0"/>
            </a:endParaRPr>
          </a:p>
          <a:p>
            <a:pPr algn="l">
              <a:lnSpc>
                <a:spcPts val="1150"/>
              </a:lnSpc>
              <a:buSzPct val="100000"/>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          particularly for critical security functions.</a:t>
            </a:r>
            <a:endParaRPr lang="en-US" dirty="0">
              <a:latin typeface="Times New Roman" panose="02020603050405020304" pitchFamily="18" charset="0"/>
              <a:cs typeface="Times New Roman" panose="02020603050405020304" pitchFamily="18" charset="0"/>
            </a:endParaRPr>
          </a:p>
        </p:txBody>
      </p:sp>
      <p:sp>
        <p:nvSpPr>
          <p:cNvPr id="53" name="Text 51"/>
          <p:cNvSpPr/>
          <p:nvPr/>
        </p:nvSpPr>
        <p:spPr>
          <a:xfrm>
            <a:off x="518517" y="7402612"/>
            <a:ext cx="13623846" cy="149543"/>
          </a:xfrm>
          <a:prstGeom prst="rect">
            <a:avLst/>
          </a:prstGeom>
          <a:noFill/>
          <a:ln/>
        </p:spPr>
        <p:txBody>
          <a:bodyPr wrap="none" lIns="0" tIns="0" rIns="0" bIns="0" rtlCol="0" anchor="t"/>
          <a:lstStyle/>
          <a:p>
            <a:pPr marL="0" indent="0" algn="l">
              <a:lnSpc>
                <a:spcPts val="1150"/>
              </a:lnSpc>
              <a:buNone/>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Our research aims to address these gaps by developing a framework for truly autonomous cloud security, focusing on real-time </a:t>
            </a:r>
          </a:p>
          <a:p>
            <a:pPr marL="0" indent="0" algn="l">
              <a:lnSpc>
                <a:spcPts val="1150"/>
              </a:lnSpc>
              <a:buNone/>
            </a:pPr>
            <a:endParaRPr lang="en-US" dirty="0">
              <a:solidFill>
                <a:srgbClr val="5B6E8C"/>
              </a:solidFill>
              <a:latin typeface="Times New Roman" panose="02020603050405020304" pitchFamily="18" charset="0"/>
              <a:ea typeface="Manrope" pitchFamily="34" charset="-122"/>
              <a:cs typeface="Times New Roman" panose="02020603050405020304" pitchFamily="18" charset="0"/>
            </a:endParaRPr>
          </a:p>
          <a:p>
            <a:pPr marL="0" indent="0" algn="l">
              <a:lnSpc>
                <a:spcPts val="1150"/>
              </a:lnSpc>
              <a:buNone/>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adaptive response, seamless integration, and transparent decision-making.</a:t>
            </a:r>
            <a:endParaRPr lang="en-US" dirty="0">
              <a:latin typeface="Times New Roman" panose="02020603050405020304" pitchFamily="18" charset="0"/>
              <a:cs typeface="Times New Roman" panose="02020603050405020304" pitchFamily="18" charset="0"/>
            </a:endParaRPr>
          </a:p>
        </p:txBody>
      </p:sp>
      <p:pic>
        <p:nvPicPr>
          <p:cNvPr id="54" name="Picture 53">
            <a:extLst>
              <a:ext uri="{FF2B5EF4-FFF2-40B4-BE49-F238E27FC236}">
                <a16:creationId xmlns:a16="http://schemas.microsoft.com/office/drawing/2014/main" id="{D97B3634-8E19-33D8-8D03-B789EB6502A3}"/>
              </a:ext>
            </a:extLst>
          </p:cNvPr>
          <p:cNvPicPr>
            <a:picLocks noChangeAspect="1"/>
          </p:cNvPicPr>
          <p:nvPr/>
        </p:nvPicPr>
        <p:blipFill>
          <a:blip r:embed="rId3"/>
          <a:stretch>
            <a:fillRect/>
          </a:stretch>
        </p:blipFill>
        <p:spPr>
          <a:xfrm>
            <a:off x="12553660" y="7756426"/>
            <a:ext cx="2076740" cy="38910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910590" y="3487544"/>
            <a:ext cx="5670590" cy="708779"/>
          </a:xfrm>
          <a:prstGeom prst="rect">
            <a:avLst/>
          </a:prstGeom>
          <a:noFill/>
          <a:ln/>
        </p:spPr>
        <p:txBody>
          <a:bodyPr wrap="none" lIns="0" tIns="0" rIns="0" bIns="0" rtlCol="0" anchor="t"/>
          <a:lstStyle/>
          <a:p>
            <a:pPr marL="0" indent="0" algn="l">
              <a:lnSpc>
                <a:spcPts val="5550"/>
              </a:lnSpc>
              <a:buNone/>
            </a:pPr>
            <a:endParaRPr lang="en-US" sz="2400" dirty="0">
              <a:latin typeface="Times New Roman" panose="02020603050405020304" pitchFamily="18" charset="0"/>
              <a:cs typeface="Times New Roman" panose="02020603050405020304" pitchFamily="18" charset="0"/>
            </a:endParaRPr>
          </a:p>
        </p:txBody>
      </p:sp>
      <p:sp>
        <p:nvSpPr>
          <p:cNvPr id="26" name="Text 23">
            <a:extLst>
              <a:ext uri="{FF2B5EF4-FFF2-40B4-BE49-F238E27FC236}">
                <a16:creationId xmlns:a16="http://schemas.microsoft.com/office/drawing/2014/main" id="{E3067508-D2CB-2CC7-B492-886F163E4419}"/>
              </a:ext>
            </a:extLst>
          </p:cNvPr>
          <p:cNvSpPr/>
          <p:nvPr/>
        </p:nvSpPr>
        <p:spPr>
          <a:xfrm>
            <a:off x="631745" y="1327940"/>
            <a:ext cx="4855964" cy="233601"/>
          </a:xfrm>
          <a:prstGeom prst="rect">
            <a:avLst/>
          </a:prstGeom>
          <a:noFill/>
          <a:ln/>
        </p:spPr>
        <p:txBody>
          <a:bodyPr wrap="none" lIns="0" tIns="0" rIns="0" bIns="0" rtlCol="0" anchor="t"/>
          <a:lstStyle/>
          <a:p>
            <a:pPr marL="0" indent="0" algn="l">
              <a:lnSpc>
                <a:spcPts val="1800"/>
              </a:lnSpc>
              <a:buNone/>
            </a:pPr>
            <a:r>
              <a:rPr lang="en-US" sz="2800" dirty="0">
                <a:solidFill>
                  <a:srgbClr val="5B6E8C"/>
                </a:solidFill>
                <a:latin typeface="Times New Roman" panose="02020603050405020304" pitchFamily="18" charset="0"/>
                <a:ea typeface="Alexandria Medium" pitchFamily="34" charset="-122"/>
                <a:cs typeface="Times New Roman" panose="02020603050405020304" pitchFamily="18" charset="0"/>
              </a:rPr>
              <a:t>Key Research Trends in Autonomous Cloud Security</a:t>
            </a:r>
            <a:endParaRPr lang="en-US" sz="2800" dirty="0">
              <a:latin typeface="Times New Roman" panose="02020603050405020304" pitchFamily="18" charset="0"/>
              <a:cs typeface="Times New Roman" panose="02020603050405020304" pitchFamily="18" charset="0"/>
            </a:endParaRPr>
          </a:p>
        </p:txBody>
      </p:sp>
      <p:sp>
        <p:nvSpPr>
          <p:cNvPr id="27" name="Shape 24">
            <a:extLst>
              <a:ext uri="{FF2B5EF4-FFF2-40B4-BE49-F238E27FC236}">
                <a16:creationId xmlns:a16="http://schemas.microsoft.com/office/drawing/2014/main" id="{3A0ED94E-6ECE-D01C-D2E3-C37C4A2E3B80}"/>
              </a:ext>
            </a:extLst>
          </p:cNvPr>
          <p:cNvSpPr/>
          <p:nvPr/>
        </p:nvSpPr>
        <p:spPr>
          <a:xfrm>
            <a:off x="620078" y="1990342"/>
            <a:ext cx="373856" cy="560784"/>
          </a:xfrm>
          <a:prstGeom prst="roundRect">
            <a:avLst>
              <a:gd name="adj" fmla="val 360009"/>
            </a:avLst>
          </a:prstGeom>
          <a:solidFill>
            <a:srgbClr val="E6F7FF"/>
          </a:solidFill>
          <a:ln w="7620">
            <a:solidFill>
              <a:srgbClr val="B3D5E4"/>
            </a:solidFill>
            <a:prstDash val="solid"/>
          </a:ln>
        </p:spPr>
        <p:txBody>
          <a:bodyPr/>
          <a:lstStyle/>
          <a:p>
            <a:endParaRPr lang="en-IN" sz="2400" dirty="0">
              <a:latin typeface="Times New Roman" panose="02020603050405020304" pitchFamily="18" charset="0"/>
              <a:cs typeface="Times New Roman" panose="02020603050405020304" pitchFamily="18" charset="0"/>
            </a:endParaRPr>
          </a:p>
        </p:txBody>
      </p:sp>
      <p:sp>
        <p:nvSpPr>
          <p:cNvPr id="28" name="Text 25">
            <a:extLst>
              <a:ext uri="{FF2B5EF4-FFF2-40B4-BE49-F238E27FC236}">
                <a16:creationId xmlns:a16="http://schemas.microsoft.com/office/drawing/2014/main" id="{F618C050-D0BC-D274-1CDB-6FCA4E9205DD}"/>
              </a:ext>
            </a:extLst>
          </p:cNvPr>
          <p:cNvSpPr/>
          <p:nvPr/>
        </p:nvSpPr>
        <p:spPr>
          <a:xfrm>
            <a:off x="781466" y="2229777"/>
            <a:ext cx="140137" cy="175141"/>
          </a:xfrm>
          <a:prstGeom prst="rect">
            <a:avLst/>
          </a:prstGeom>
          <a:noFill/>
          <a:ln/>
        </p:spPr>
        <p:txBody>
          <a:bodyPr wrap="none" lIns="0" tIns="0" rIns="0" bIns="0" rtlCol="0" anchor="t"/>
          <a:lstStyle/>
          <a:p>
            <a:pPr marL="0" indent="0" algn="l">
              <a:lnSpc>
                <a:spcPts val="1100"/>
              </a:lnSpc>
              <a:buNone/>
            </a:pPr>
            <a:r>
              <a:rPr lang="en-US" sz="2400" dirty="0">
                <a:solidFill>
                  <a:srgbClr val="000000"/>
                </a:solidFill>
                <a:latin typeface="Times New Roman" panose="02020603050405020304" pitchFamily="18" charset="0"/>
                <a:ea typeface="Alexandria Medium" pitchFamily="34" charset="-122"/>
                <a:cs typeface="Times New Roman" panose="02020603050405020304" pitchFamily="18" charset="0"/>
              </a:rPr>
              <a:t>1</a:t>
            </a:r>
            <a:endParaRPr lang="en-US" sz="2400" dirty="0">
              <a:latin typeface="Times New Roman" panose="02020603050405020304" pitchFamily="18" charset="0"/>
              <a:cs typeface="Times New Roman" panose="02020603050405020304" pitchFamily="18" charset="0"/>
            </a:endParaRPr>
          </a:p>
        </p:txBody>
      </p:sp>
      <p:sp>
        <p:nvSpPr>
          <p:cNvPr id="29" name="Text 26">
            <a:extLst>
              <a:ext uri="{FF2B5EF4-FFF2-40B4-BE49-F238E27FC236}">
                <a16:creationId xmlns:a16="http://schemas.microsoft.com/office/drawing/2014/main" id="{48E13F59-CB37-8482-6B2F-3E43AE215B64}"/>
              </a:ext>
            </a:extLst>
          </p:cNvPr>
          <p:cNvSpPr/>
          <p:nvPr/>
        </p:nvSpPr>
        <p:spPr>
          <a:xfrm>
            <a:off x="1087398" y="2072652"/>
            <a:ext cx="1906905" cy="145971"/>
          </a:xfrm>
          <a:prstGeom prst="rect">
            <a:avLst/>
          </a:prstGeom>
          <a:noFill/>
          <a:ln/>
        </p:spPr>
        <p:txBody>
          <a:bodyPr wrap="none" lIns="0" tIns="0" rIns="0" bIns="0" rtlCol="0" anchor="t"/>
          <a:lstStyle/>
          <a:p>
            <a:pPr marL="0" indent="0" algn="l">
              <a:lnSpc>
                <a:spcPts val="110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Rise of AI/ML-driven Automation</a:t>
            </a:r>
            <a:endParaRPr lang="en-US" sz="2400" dirty="0">
              <a:latin typeface="Times New Roman" panose="02020603050405020304" pitchFamily="18" charset="0"/>
              <a:cs typeface="Times New Roman" panose="02020603050405020304" pitchFamily="18" charset="0"/>
            </a:endParaRPr>
          </a:p>
        </p:txBody>
      </p:sp>
      <p:sp>
        <p:nvSpPr>
          <p:cNvPr id="30" name="Text 27">
            <a:extLst>
              <a:ext uri="{FF2B5EF4-FFF2-40B4-BE49-F238E27FC236}">
                <a16:creationId xmlns:a16="http://schemas.microsoft.com/office/drawing/2014/main" id="{D4B7CD42-E78B-A771-EE44-A7DF1DE7C1E2}"/>
              </a:ext>
            </a:extLst>
          </p:cNvPr>
          <p:cNvSpPr/>
          <p:nvPr/>
        </p:nvSpPr>
        <p:spPr>
          <a:xfrm>
            <a:off x="1087399" y="2341972"/>
            <a:ext cx="13156525" cy="149543"/>
          </a:xfrm>
          <a:prstGeom prst="rect">
            <a:avLst/>
          </a:prstGeom>
          <a:noFill/>
          <a:ln/>
        </p:spPr>
        <p:txBody>
          <a:bodyPr wrap="none" lIns="0" tIns="0" rIns="0" bIns="0" rtlCol="0" anchor="t"/>
          <a:lstStyle/>
          <a:p>
            <a:pPr marL="0" indent="0" algn="l">
              <a:lnSpc>
                <a:spcPts val="115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Increasing reliance on artificial intelligence and machine learning for proactive threat detection and </a:t>
            </a:r>
          </a:p>
          <a:p>
            <a:pPr marL="0" indent="0" algn="l">
              <a:lnSpc>
                <a:spcPts val="1150"/>
              </a:lnSpc>
              <a:buNone/>
            </a:pPr>
            <a:endParaRPr lang="en-US" sz="2400" dirty="0">
              <a:solidFill>
                <a:srgbClr val="5B6E8C"/>
              </a:solidFill>
              <a:latin typeface="Times New Roman" panose="02020603050405020304" pitchFamily="18" charset="0"/>
              <a:ea typeface="Manrope" pitchFamily="34" charset="-122"/>
              <a:cs typeface="Times New Roman" panose="02020603050405020304" pitchFamily="18" charset="0"/>
            </a:endParaRPr>
          </a:p>
          <a:p>
            <a:pPr marL="0" indent="0" algn="l">
              <a:lnSpc>
                <a:spcPts val="115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automated response mechanisms.</a:t>
            </a:r>
            <a:endParaRPr lang="en-US" sz="2400" dirty="0">
              <a:latin typeface="Times New Roman" panose="02020603050405020304" pitchFamily="18" charset="0"/>
              <a:cs typeface="Times New Roman" panose="02020603050405020304" pitchFamily="18" charset="0"/>
            </a:endParaRPr>
          </a:p>
        </p:txBody>
      </p:sp>
      <p:sp>
        <p:nvSpPr>
          <p:cNvPr id="31" name="Shape 28">
            <a:extLst>
              <a:ext uri="{FF2B5EF4-FFF2-40B4-BE49-F238E27FC236}">
                <a16:creationId xmlns:a16="http://schemas.microsoft.com/office/drawing/2014/main" id="{EB7865EC-A846-77C5-74E7-AFF73CB17839}"/>
              </a:ext>
            </a:extLst>
          </p:cNvPr>
          <p:cNvSpPr/>
          <p:nvPr/>
        </p:nvSpPr>
        <p:spPr>
          <a:xfrm>
            <a:off x="620077" y="3147382"/>
            <a:ext cx="373856" cy="560784"/>
          </a:xfrm>
          <a:prstGeom prst="roundRect">
            <a:avLst>
              <a:gd name="adj" fmla="val 360009"/>
            </a:avLst>
          </a:prstGeom>
          <a:solidFill>
            <a:srgbClr val="E6F7FF"/>
          </a:solidFill>
          <a:ln w="7620">
            <a:solidFill>
              <a:srgbClr val="B3D5E4"/>
            </a:solidFill>
            <a:prstDash val="solid"/>
          </a:ln>
        </p:spPr>
      </p:sp>
      <p:sp>
        <p:nvSpPr>
          <p:cNvPr id="32" name="Text 29">
            <a:extLst>
              <a:ext uri="{FF2B5EF4-FFF2-40B4-BE49-F238E27FC236}">
                <a16:creationId xmlns:a16="http://schemas.microsoft.com/office/drawing/2014/main" id="{27F3E113-B598-96E5-0D85-562013BEA88D}"/>
              </a:ext>
            </a:extLst>
          </p:cNvPr>
          <p:cNvSpPr/>
          <p:nvPr/>
        </p:nvSpPr>
        <p:spPr>
          <a:xfrm>
            <a:off x="736878" y="3340145"/>
            <a:ext cx="140137" cy="175141"/>
          </a:xfrm>
          <a:prstGeom prst="rect">
            <a:avLst/>
          </a:prstGeom>
          <a:noFill/>
          <a:ln/>
        </p:spPr>
        <p:txBody>
          <a:bodyPr wrap="none" lIns="0" tIns="0" rIns="0" bIns="0" rtlCol="0" anchor="t"/>
          <a:lstStyle/>
          <a:p>
            <a:pPr marL="0" indent="0" algn="l">
              <a:lnSpc>
                <a:spcPts val="1100"/>
              </a:lnSpc>
              <a:buNone/>
            </a:pPr>
            <a:r>
              <a:rPr lang="en-US" sz="2400" dirty="0">
                <a:solidFill>
                  <a:srgbClr val="000000"/>
                </a:solidFill>
                <a:latin typeface="Times New Roman" panose="02020603050405020304" pitchFamily="18" charset="0"/>
                <a:ea typeface="Alexandria Medium" pitchFamily="34" charset="-122"/>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p:txBody>
      </p:sp>
      <p:sp>
        <p:nvSpPr>
          <p:cNvPr id="33" name="Text 30">
            <a:extLst>
              <a:ext uri="{FF2B5EF4-FFF2-40B4-BE49-F238E27FC236}">
                <a16:creationId xmlns:a16="http://schemas.microsoft.com/office/drawing/2014/main" id="{B64494E2-A248-5A49-6E05-ED17EDC12195}"/>
              </a:ext>
            </a:extLst>
          </p:cNvPr>
          <p:cNvSpPr/>
          <p:nvPr/>
        </p:nvSpPr>
        <p:spPr>
          <a:xfrm>
            <a:off x="1087398" y="3240846"/>
            <a:ext cx="2612946" cy="145971"/>
          </a:xfrm>
          <a:prstGeom prst="rect">
            <a:avLst/>
          </a:prstGeom>
          <a:noFill/>
          <a:ln/>
        </p:spPr>
        <p:txBody>
          <a:bodyPr wrap="none" lIns="0" tIns="0" rIns="0" bIns="0" rtlCol="0" anchor="t"/>
          <a:lstStyle/>
          <a:p>
            <a:pPr marL="0" indent="0" algn="l">
              <a:lnSpc>
                <a:spcPts val="110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Shift Towards Proactive &amp; Predictive Security</a:t>
            </a:r>
            <a:endParaRPr lang="en-US" sz="2400" dirty="0">
              <a:latin typeface="Times New Roman" panose="02020603050405020304" pitchFamily="18" charset="0"/>
              <a:cs typeface="Times New Roman" panose="02020603050405020304" pitchFamily="18" charset="0"/>
            </a:endParaRPr>
          </a:p>
        </p:txBody>
      </p:sp>
      <p:sp>
        <p:nvSpPr>
          <p:cNvPr id="34" name="Text 31">
            <a:extLst>
              <a:ext uri="{FF2B5EF4-FFF2-40B4-BE49-F238E27FC236}">
                <a16:creationId xmlns:a16="http://schemas.microsoft.com/office/drawing/2014/main" id="{64B91624-1EA2-EE26-F171-B99E4F81FBF0}"/>
              </a:ext>
            </a:extLst>
          </p:cNvPr>
          <p:cNvSpPr/>
          <p:nvPr/>
        </p:nvSpPr>
        <p:spPr>
          <a:xfrm>
            <a:off x="1087398" y="3531126"/>
            <a:ext cx="13156525" cy="149543"/>
          </a:xfrm>
          <a:prstGeom prst="rect">
            <a:avLst/>
          </a:prstGeom>
          <a:noFill/>
          <a:ln/>
        </p:spPr>
        <p:txBody>
          <a:bodyPr wrap="none" lIns="0" tIns="0" rIns="0" bIns="0" rtlCol="0" anchor="t"/>
          <a:lstStyle/>
          <a:p>
            <a:pPr marL="0" indent="0" algn="l">
              <a:lnSpc>
                <a:spcPts val="115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Evolution from reactive defense to predictive analytics and pre-emptive threat mitigation strategies in </a:t>
            </a:r>
          </a:p>
          <a:p>
            <a:pPr marL="0" indent="0" algn="l">
              <a:lnSpc>
                <a:spcPts val="1150"/>
              </a:lnSpc>
              <a:buNone/>
            </a:pPr>
            <a:endParaRPr lang="en-US" sz="2400" dirty="0">
              <a:solidFill>
                <a:srgbClr val="5B6E8C"/>
              </a:solidFill>
              <a:latin typeface="Times New Roman" panose="02020603050405020304" pitchFamily="18" charset="0"/>
              <a:ea typeface="Manrope" pitchFamily="34" charset="-122"/>
              <a:cs typeface="Times New Roman" panose="02020603050405020304" pitchFamily="18" charset="0"/>
            </a:endParaRPr>
          </a:p>
          <a:p>
            <a:pPr marL="0" indent="0" algn="l">
              <a:lnSpc>
                <a:spcPts val="115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cloud environments.</a:t>
            </a:r>
            <a:endParaRPr lang="en-US" sz="2400" dirty="0">
              <a:latin typeface="Times New Roman" panose="02020603050405020304" pitchFamily="18" charset="0"/>
              <a:cs typeface="Times New Roman" panose="02020603050405020304" pitchFamily="18" charset="0"/>
            </a:endParaRPr>
          </a:p>
        </p:txBody>
      </p:sp>
      <p:sp>
        <p:nvSpPr>
          <p:cNvPr id="35" name="Shape 32">
            <a:extLst>
              <a:ext uri="{FF2B5EF4-FFF2-40B4-BE49-F238E27FC236}">
                <a16:creationId xmlns:a16="http://schemas.microsoft.com/office/drawing/2014/main" id="{2107A434-D9AD-3CF6-F856-6ED74FE02EF2}"/>
              </a:ext>
            </a:extLst>
          </p:cNvPr>
          <p:cNvSpPr/>
          <p:nvPr/>
        </p:nvSpPr>
        <p:spPr>
          <a:xfrm>
            <a:off x="608351" y="4218064"/>
            <a:ext cx="373856" cy="560784"/>
          </a:xfrm>
          <a:prstGeom prst="roundRect">
            <a:avLst>
              <a:gd name="adj" fmla="val 360009"/>
            </a:avLst>
          </a:prstGeom>
          <a:solidFill>
            <a:srgbClr val="E6F7FF"/>
          </a:solidFill>
          <a:ln w="7620">
            <a:solidFill>
              <a:srgbClr val="B3D5E4"/>
            </a:solidFill>
            <a:prstDash val="solid"/>
          </a:ln>
        </p:spPr>
        <p:txBody>
          <a:bodyPr/>
          <a:lstStyle/>
          <a:p>
            <a:endParaRPr lang="en-IN" sz="2400" dirty="0">
              <a:latin typeface="Times New Roman" panose="02020603050405020304" pitchFamily="18" charset="0"/>
              <a:cs typeface="Times New Roman" panose="02020603050405020304" pitchFamily="18" charset="0"/>
            </a:endParaRPr>
          </a:p>
        </p:txBody>
      </p:sp>
      <p:sp>
        <p:nvSpPr>
          <p:cNvPr id="36" name="Text 33">
            <a:extLst>
              <a:ext uri="{FF2B5EF4-FFF2-40B4-BE49-F238E27FC236}">
                <a16:creationId xmlns:a16="http://schemas.microsoft.com/office/drawing/2014/main" id="{95A82BD8-ECF2-82DD-68B8-1F33A65FACCC}"/>
              </a:ext>
            </a:extLst>
          </p:cNvPr>
          <p:cNvSpPr/>
          <p:nvPr/>
        </p:nvSpPr>
        <p:spPr>
          <a:xfrm>
            <a:off x="736879" y="4478612"/>
            <a:ext cx="140137" cy="175141"/>
          </a:xfrm>
          <a:prstGeom prst="rect">
            <a:avLst/>
          </a:prstGeom>
          <a:noFill/>
          <a:ln/>
        </p:spPr>
        <p:txBody>
          <a:bodyPr wrap="none" lIns="0" tIns="0" rIns="0" bIns="0" rtlCol="0" anchor="t"/>
          <a:lstStyle/>
          <a:p>
            <a:pPr marL="0" indent="0" algn="l">
              <a:lnSpc>
                <a:spcPts val="1100"/>
              </a:lnSpc>
              <a:buNone/>
            </a:pPr>
            <a:r>
              <a:rPr lang="en-US" sz="2400" dirty="0">
                <a:solidFill>
                  <a:srgbClr val="000000"/>
                </a:solidFill>
                <a:latin typeface="Times New Roman" panose="02020603050405020304" pitchFamily="18" charset="0"/>
                <a:ea typeface="Alexandria Medium" pitchFamily="34" charset="-122"/>
                <a:cs typeface="Times New Roman" panose="02020603050405020304" pitchFamily="18" charset="0"/>
              </a:rPr>
              <a:t>3</a:t>
            </a:r>
            <a:endParaRPr lang="en-US" sz="2400" dirty="0">
              <a:latin typeface="Times New Roman" panose="02020603050405020304" pitchFamily="18" charset="0"/>
              <a:cs typeface="Times New Roman" panose="02020603050405020304" pitchFamily="18" charset="0"/>
            </a:endParaRPr>
          </a:p>
        </p:txBody>
      </p:sp>
      <p:sp>
        <p:nvSpPr>
          <p:cNvPr id="37" name="Text 34">
            <a:extLst>
              <a:ext uri="{FF2B5EF4-FFF2-40B4-BE49-F238E27FC236}">
                <a16:creationId xmlns:a16="http://schemas.microsoft.com/office/drawing/2014/main" id="{CCEC310D-9447-D6CC-B69E-9CDF00D4F2B5}"/>
              </a:ext>
            </a:extLst>
          </p:cNvPr>
          <p:cNvSpPr/>
          <p:nvPr/>
        </p:nvSpPr>
        <p:spPr>
          <a:xfrm>
            <a:off x="1087399" y="4379314"/>
            <a:ext cx="2755583" cy="145971"/>
          </a:xfrm>
          <a:prstGeom prst="rect">
            <a:avLst/>
          </a:prstGeom>
          <a:noFill/>
          <a:ln/>
        </p:spPr>
        <p:txBody>
          <a:bodyPr wrap="none" lIns="0" tIns="0" rIns="0" bIns="0" rtlCol="0" anchor="t"/>
          <a:lstStyle/>
          <a:p>
            <a:pPr marL="0" indent="0" algn="l">
              <a:lnSpc>
                <a:spcPts val="110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Emphasis on Resilience &amp; Self-Healing Systems</a:t>
            </a:r>
            <a:endParaRPr lang="en-US" sz="2400" dirty="0">
              <a:latin typeface="Times New Roman" panose="02020603050405020304" pitchFamily="18" charset="0"/>
              <a:cs typeface="Times New Roman" panose="02020603050405020304" pitchFamily="18" charset="0"/>
            </a:endParaRPr>
          </a:p>
        </p:txBody>
      </p:sp>
      <p:sp>
        <p:nvSpPr>
          <p:cNvPr id="38" name="Text 35">
            <a:extLst>
              <a:ext uri="{FF2B5EF4-FFF2-40B4-BE49-F238E27FC236}">
                <a16:creationId xmlns:a16="http://schemas.microsoft.com/office/drawing/2014/main" id="{F515AAB7-5588-5630-571F-278E32B52EE2}"/>
              </a:ext>
            </a:extLst>
          </p:cNvPr>
          <p:cNvSpPr/>
          <p:nvPr/>
        </p:nvSpPr>
        <p:spPr>
          <a:xfrm>
            <a:off x="1087398" y="4735126"/>
            <a:ext cx="13156525" cy="149543"/>
          </a:xfrm>
          <a:prstGeom prst="rect">
            <a:avLst/>
          </a:prstGeom>
          <a:noFill/>
          <a:ln/>
        </p:spPr>
        <p:txBody>
          <a:bodyPr wrap="none" lIns="0" tIns="0" rIns="0" bIns="0" rtlCol="0" anchor="t"/>
          <a:lstStyle/>
          <a:p>
            <a:pPr marL="0" indent="0" algn="l">
              <a:lnSpc>
                <a:spcPts val="115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Growing focus on developing cloud infrastructures that can autonomously recover from security incidents </a:t>
            </a:r>
          </a:p>
          <a:p>
            <a:pPr marL="0" indent="0" algn="l">
              <a:lnSpc>
                <a:spcPts val="1150"/>
              </a:lnSpc>
              <a:buNone/>
            </a:pPr>
            <a:endParaRPr lang="en-US" sz="2400" dirty="0">
              <a:solidFill>
                <a:srgbClr val="5B6E8C"/>
              </a:solidFill>
              <a:latin typeface="Times New Roman" panose="02020603050405020304" pitchFamily="18" charset="0"/>
              <a:ea typeface="Manrope" pitchFamily="34" charset="-122"/>
              <a:cs typeface="Times New Roman" panose="02020603050405020304" pitchFamily="18" charset="0"/>
            </a:endParaRPr>
          </a:p>
          <a:p>
            <a:pPr marL="0" indent="0" algn="l">
              <a:lnSpc>
                <a:spcPts val="115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and maintain operational continuity.</a:t>
            </a:r>
            <a:endParaRPr lang="en-US" sz="2400" dirty="0">
              <a:latin typeface="Times New Roman" panose="02020603050405020304" pitchFamily="18" charset="0"/>
              <a:cs typeface="Times New Roman" panose="02020603050405020304" pitchFamily="18" charset="0"/>
            </a:endParaRPr>
          </a:p>
        </p:txBody>
      </p:sp>
      <p:sp>
        <p:nvSpPr>
          <p:cNvPr id="39" name="Shape 36">
            <a:extLst>
              <a:ext uri="{FF2B5EF4-FFF2-40B4-BE49-F238E27FC236}">
                <a16:creationId xmlns:a16="http://schemas.microsoft.com/office/drawing/2014/main" id="{2FA6945B-17F8-654E-8FBF-4DC008A5EAB9}"/>
              </a:ext>
            </a:extLst>
          </p:cNvPr>
          <p:cNvSpPr/>
          <p:nvPr/>
        </p:nvSpPr>
        <p:spPr>
          <a:xfrm>
            <a:off x="620019" y="5364448"/>
            <a:ext cx="373856" cy="560784"/>
          </a:xfrm>
          <a:prstGeom prst="roundRect">
            <a:avLst>
              <a:gd name="adj" fmla="val 360009"/>
            </a:avLst>
          </a:prstGeom>
          <a:solidFill>
            <a:srgbClr val="E6F7FF"/>
          </a:solidFill>
          <a:ln w="7620">
            <a:solidFill>
              <a:srgbClr val="B3D5E4"/>
            </a:solidFill>
            <a:prstDash val="solid"/>
          </a:ln>
        </p:spPr>
      </p:sp>
      <p:sp>
        <p:nvSpPr>
          <p:cNvPr id="40" name="Text 37">
            <a:extLst>
              <a:ext uri="{FF2B5EF4-FFF2-40B4-BE49-F238E27FC236}">
                <a16:creationId xmlns:a16="http://schemas.microsoft.com/office/drawing/2014/main" id="{171F84CE-6EDA-2893-AA94-25EF9C35D9EC}"/>
              </a:ext>
            </a:extLst>
          </p:cNvPr>
          <p:cNvSpPr/>
          <p:nvPr/>
        </p:nvSpPr>
        <p:spPr>
          <a:xfrm>
            <a:off x="748546" y="5647756"/>
            <a:ext cx="140137" cy="175141"/>
          </a:xfrm>
          <a:prstGeom prst="rect">
            <a:avLst/>
          </a:prstGeom>
          <a:noFill/>
          <a:ln/>
        </p:spPr>
        <p:txBody>
          <a:bodyPr wrap="none" lIns="0" tIns="0" rIns="0" bIns="0" rtlCol="0" anchor="t"/>
          <a:lstStyle/>
          <a:p>
            <a:pPr marL="0" indent="0" algn="l">
              <a:lnSpc>
                <a:spcPts val="1100"/>
              </a:lnSpc>
              <a:buNone/>
            </a:pPr>
            <a:r>
              <a:rPr lang="en-US" sz="2400" dirty="0">
                <a:solidFill>
                  <a:srgbClr val="000000"/>
                </a:solidFill>
                <a:latin typeface="Times New Roman" panose="02020603050405020304" pitchFamily="18" charset="0"/>
                <a:ea typeface="Alexandria Medium" pitchFamily="34" charset="-122"/>
                <a:cs typeface="Times New Roman" panose="02020603050405020304" pitchFamily="18" charset="0"/>
              </a:rPr>
              <a:t>4</a:t>
            </a:r>
            <a:endParaRPr lang="en-US" sz="2400" dirty="0">
              <a:latin typeface="Times New Roman" panose="02020603050405020304" pitchFamily="18" charset="0"/>
              <a:cs typeface="Times New Roman" panose="02020603050405020304" pitchFamily="18" charset="0"/>
            </a:endParaRPr>
          </a:p>
        </p:txBody>
      </p:sp>
      <p:sp>
        <p:nvSpPr>
          <p:cNvPr id="41" name="Text 38">
            <a:extLst>
              <a:ext uri="{FF2B5EF4-FFF2-40B4-BE49-F238E27FC236}">
                <a16:creationId xmlns:a16="http://schemas.microsoft.com/office/drawing/2014/main" id="{827BCAD1-6C15-97FE-B8B4-A3144C5E68E9}"/>
              </a:ext>
            </a:extLst>
          </p:cNvPr>
          <p:cNvSpPr/>
          <p:nvPr/>
        </p:nvSpPr>
        <p:spPr>
          <a:xfrm>
            <a:off x="1087399" y="5486212"/>
            <a:ext cx="2405182" cy="145971"/>
          </a:xfrm>
          <a:prstGeom prst="rect">
            <a:avLst/>
          </a:prstGeom>
          <a:noFill/>
          <a:ln/>
        </p:spPr>
        <p:txBody>
          <a:bodyPr wrap="none" lIns="0" tIns="0" rIns="0" bIns="0" rtlCol="0" anchor="t"/>
          <a:lstStyle/>
          <a:p>
            <a:pPr marL="0" indent="0" algn="l">
              <a:lnSpc>
                <a:spcPts val="110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Integration with Cloud-Native Paradigms</a:t>
            </a:r>
            <a:endParaRPr lang="en-US" sz="2400" dirty="0">
              <a:latin typeface="Times New Roman" panose="02020603050405020304" pitchFamily="18" charset="0"/>
              <a:cs typeface="Times New Roman" panose="02020603050405020304" pitchFamily="18" charset="0"/>
            </a:endParaRPr>
          </a:p>
        </p:txBody>
      </p:sp>
      <p:sp>
        <p:nvSpPr>
          <p:cNvPr id="42" name="Text 39">
            <a:extLst>
              <a:ext uri="{FF2B5EF4-FFF2-40B4-BE49-F238E27FC236}">
                <a16:creationId xmlns:a16="http://schemas.microsoft.com/office/drawing/2014/main" id="{E6F8FA7A-1A51-68D3-3147-B61A810A4C8A}"/>
              </a:ext>
            </a:extLst>
          </p:cNvPr>
          <p:cNvSpPr/>
          <p:nvPr/>
        </p:nvSpPr>
        <p:spPr>
          <a:xfrm>
            <a:off x="1087399" y="5822254"/>
            <a:ext cx="13156525" cy="149543"/>
          </a:xfrm>
          <a:prstGeom prst="rect">
            <a:avLst/>
          </a:prstGeom>
          <a:noFill/>
          <a:ln/>
        </p:spPr>
        <p:txBody>
          <a:bodyPr wrap="none" lIns="0" tIns="0" rIns="0" bIns="0" rtlCol="0" anchor="t"/>
          <a:lstStyle/>
          <a:p>
            <a:pPr marL="0" indent="0" algn="l">
              <a:lnSpc>
                <a:spcPts val="115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Seamless embedding of security automation into CI/CD pipelines, serverless functions, and containerized </a:t>
            </a:r>
          </a:p>
          <a:p>
            <a:pPr marL="0" indent="0" algn="l">
              <a:lnSpc>
                <a:spcPts val="1150"/>
              </a:lnSpc>
              <a:buNone/>
            </a:pPr>
            <a:endParaRPr lang="en-US" sz="2400" dirty="0">
              <a:solidFill>
                <a:srgbClr val="5B6E8C"/>
              </a:solidFill>
              <a:latin typeface="Times New Roman" panose="02020603050405020304" pitchFamily="18" charset="0"/>
              <a:ea typeface="Manrope" pitchFamily="34" charset="-122"/>
              <a:cs typeface="Times New Roman" panose="02020603050405020304" pitchFamily="18" charset="0"/>
            </a:endParaRPr>
          </a:p>
          <a:p>
            <a:pPr marL="0" indent="0" algn="l">
              <a:lnSpc>
                <a:spcPts val="115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applications.</a:t>
            </a:r>
            <a:endParaRPr lang="en-US" sz="2400" dirty="0">
              <a:latin typeface="Times New Roman" panose="02020603050405020304" pitchFamily="18" charset="0"/>
              <a:cs typeface="Times New Roman" panose="02020603050405020304" pitchFamily="18" charset="0"/>
            </a:endParaRPr>
          </a:p>
        </p:txBody>
      </p:sp>
      <p:sp>
        <p:nvSpPr>
          <p:cNvPr id="43" name="Shape 40">
            <a:extLst>
              <a:ext uri="{FF2B5EF4-FFF2-40B4-BE49-F238E27FC236}">
                <a16:creationId xmlns:a16="http://schemas.microsoft.com/office/drawing/2014/main" id="{5C4395F1-F052-3B87-38D1-0079AE3798EF}"/>
              </a:ext>
            </a:extLst>
          </p:cNvPr>
          <p:cNvSpPr/>
          <p:nvPr/>
        </p:nvSpPr>
        <p:spPr>
          <a:xfrm>
            <a:off x="631745" y="6481719"/>
            <a:ext cx="373856" cy="560784"/>
          </a:xfrm>
          <a:prstGeom prst="roundRect">
            <a:avLst>
              <a:gd name="adj" fmla="val 360009"/>
            </a:avLst>
          </a:prstGeom>
          <a:solidFill>
            <a:srgbClr val="E6F7FF"/>
          </a:solidFill>
          <a:ln w="7620">
            <a:solidFill>
              <a:srgbClr val="B3D5E4"/>
            </a:solidFill>
            <a:prstDash val="solid"/>
          </a:ln>
        </p:spPr>
      </p:sp>
      <p:sp>
        <p:nvSpPr>
          <p:cNvPr id="44" name="Text 41">
            <a:extLst>
              <a:ext uri="{FF2B5EF4-FFF2-40B4-BE49-F238E27FC236}">
                <a16:creationId xmlns:a16="http://schemas.microsoft.com/office/drawing/2014/main" id="{8E38DC80-0458-15C8-51D0-1B5B2B338EE9}"/>
              </a:ext>
            </a:extLst>
          </p:cNvPr>
          <p:cNvSpPr/>
          <p:nvPr/>
        </p:nvSpPr>
        <p:spPr>
          <a:xfrm>
            <a:off x="748546" y="6674481"/>
            <a:ext cx="140137" cy="175141"/>
          </a:xfrm>
          <a:prstGeom prst="rect">
            <a:avLst/>
          </a:prstGeom>
          <a:noFill/>
          <a:ln/>
        </p:spPr>
        <p:txBody>
          <a:bodyPr wrap="none" lIns="0" tIns="0" rIns="0" bIns="0" rtlCol="0" anchor="t"/>
          <a:lstStyle/>
          <a:p>
            <a:pPr marL="0" indent="0" algn="l">
              <a:lnSpc>
                <a:spcPts val="1100"/>
              </a:lnSpc>
              <a:buNone/>
            </a:pPr>
            <a:r>
              <a:rPr lang="en-US" sz="2400" dirty="0">
                <a:solidFill>
                  <a:srgbClr val="000000"/>
                </a:solidFill>
                <a:latin typeface="Times New Roman" panose="02020603050405020304" pitchFamily="18" charset="0"/>
                <a:ea typeface="Alexandria Medium" pitchFamily="34" charset="-122"/>
                <a:cs typeface="Times New Roman" panose="02020603050405020304" pitchFamily="18" charset="0"/>
              </a:rPr>
              <a:t>5</a:t>
            </a:r>
            <a:endParaRPr lang="en-US" sz="2400" dirty="0">
              <a:latin typeface="Times New Roman" panose="02020603050405020304" pitchFamily="18" charset="0"/>
              <a:cs typeface="Times New Roman" panose="02020603050405020304" pitchFamily="18" charset="0"/>
            </a:endParaRPr>
          </a:p>
        </p:txBody>
      </p:sp>
      <p:sp>
        <p:nvSpPr>
          <p:cNvPr id="45" name="Text 42">
            <a:extLst>
              <a:ext uri="{FF2B5EF4-FFF2-40B4-BE49-F238E27FC236}">
                <a16:creationId xmlns:a16="http://schemas.microsoft.com/office/drawing/2014/main" id="{9EB4870A-194B-84EF-EBAA-095955658030}"/>
              </a:ext>
            </a:extLst>
          </p:cNvPr>
          <p:cNvSpPr/>
          <p:nvPr/>
        </p:nvSpPr>
        <p:spPr>
          <a:xfrm>
            <a:off x="1087399" y="6601495"/>
            <a:ext cx="2193131" cy="145971"/>
          </a:xfrm>
          <a:prstGeom prst="rect">
            <a:avLst/>
          </a:prstGeom>
          <a:noFill/>
          <a:ln/>
        </p:spPr>
        <p:txBody>
          <a:bodyPr wrap="none" lIns="0" tIns="0" rIns="0" bIns="0" rtlCol="0" anchor="t"/>
          <a:lstStyle/>
          <a:p>
            <a:pPr marL="0" indent="0" algn="l">
              <a:lnSpc>
                <a:spcPts val="110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Explainability and Trust in AI Security</a:t>
            </a:r>
            <a:endParaRPr lang="en-US" sz="2400" dirty="0">
              <a:latin typeface="Times New Roman" panose="02020603050405020304" pitchFamily="18" charset="0"/>
              <a:cs typeface="Times New Roman" panose="02020603050405020304" pitchFamily="18" charset="0"/>
            </a:endParaRPr>
          </a:p>
        </p:txBody>
      </p:sp>
      <p:sp>
        <p:nvSpPr>
          <p:cNvPr id="46" name="Text 43">
            <a:extLst>
              <a:ext uri="{FF2B5EF4-FFF2-40B4-BE49-F238E27FC236}">
                <a16:creationId xmlns:a16="http://schemas.microsoft.com/office/drawing/2014/main" id="{B00AC09F-BE61-F76C-C8AE-694047470B70}"/>
              </a:ext>
            </a:extLst>
          </p:cNvPr>
          <p:cNvSpPr/>
          <p:nvPr/>
        </p:nvSpPr>
        <p:spPr>
          <a:xfrm>
            <a:off x="1087399" y="6936636"/>
            <a:ext cx="13156525" cy="149543"/>
          </a:xfrm>
          <a:prstGeom prst="rect">
            <a:avLst/>
          </a:prstGeom>
          <a:noFill/>
          <a:ln/>
        </p:spPr>
        <p:txBody>
          <a:bodyPr wrap="none" lIns="0" tIns="0" rIns="0" bIns="0" rtlCol="0" anchor="t"/>
          <a:lstStyle/>
          <a:p>
            <a:pPr marL="0" indent="0" algn="l">
              <a:lnSpc>
                <a:spcPts val="115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Efforts to make AI/ML security decisions more transparent and auditable to build user trust and compliance.</a:t>
            </a:r>
            <a:endParaRPr lang="en-US" sz="2400" dirty="0">
              <a:latin typeface="Times New Roman" panose="02020603050405020304" pitchFamily="18" charset="0"/>
              <a:cs typeface="Times New Roman" panose="02020603050405020304" pitchFamily="18" charset="0"/>
            </a:endParaRPr>
          </a:p>
        </p:txBody>
      </p:sp>
      <p:pic>
        <p:nvPicPr>
          <p:cNvPr id="107" name="Picture 106">
            <a:extLst>
              <a:ext uri="{FF2B5EF4-FFF2-40B4-BE49-F238E27FC236}">
                <a16:creationId xmlns:a16="http://schemas.microsoft.com/office/drawing/2014/main" id="{6D3E8889-C8DD-35EF-73F0-325F4E1B697A}"/>
              </a:ext>
            </a:extLst>
          </p:cNvPr>
          <p:cNvPicPr>
            <a:picLocks noChangeAspect="1"/>
          </p:cNvPicPr>
          <p:nvPr/>
        </p:nvPicPr>
        <p:blipFill>
          <a:blip r:embed="rId3"/>
          <a:stretch>
            <a:fillRect/>
          </a:stretch>
        </p:blipFill>
        <p:spPr>
          <a:xfrm>
            <a:off x="12553660" y="7756426"/>
            <a:ext cx="2076740" cy="38910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533043" y="492681"/>
            <a:ext cx="5008959" cy="309324"/>
          </a:xfrm>
          <a:prstGeom prst="rect">
            <a:avLst/>
          </a:prstGeom>
          <a:noFill/>
          <a:ln/>
        </p:spPr>
        <p:txBody>
          <a:bodyPr wrap="none" lIns="0" tIns="0" rIns="0" bIns="0" rtlCol="0" anchor="t"/>
          <a:lstStyle/>
          <a:p>
            <a:pPr marL="0" indent="0" algn="l">
              <a:lnSpc>
                <a:spcPts val="240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Critical Problems in Current Approaches</a:t>
            </a:r>
            <a:endParaRPr lang="en-US" sz="2400" dirty="0">
              <a:latin typeface="Times New Roman" panose="02020603050405020304" pitchFamily="18" charset="0"/>
              <a:cs typeface="Times New Roman" panose="02020603050405020304" pitchFamily="18" charset="0"/>
            </a:endParaRPr>
          </a:p>
        </p:txBody>
      </p:sp>
      <p:sp>
        <p:nvSpPr>
          <p:cNvPr id="3" name="Text 1"/>
          <p:cNvSpPr/>
          <p:nvPr/>
        </p:nvSpPr>
        <p:spPr>
          <a:xfrm>
            <a:off x="533043" y="1000006"/>
            <a:ext cx="13564314" cy="158472"/>
          </a:xfrm>
          <a:prstGeom prst="rect">
            <a:avLst/>
          </a:prstGeom>
          <a:noFill/>
          <a:ln/>
        </p:spPr>
        <p:txBody>
          <a:bodyPr wrap="none" lIns="0" tIns="0" rIns="0" bIns="0" rtlCol="0" anchor="t"/>
          <a:lstStyle/>
          <a:p>
            <a:pPr marL="0" indent="0" algn="l">
              <a:lnSpc>
                <a:spcPts val="1200"/>
              </a:lnSpc>
              <a:buNone/>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Our literature analysis reveals four fundamental challenges that persist across current cloud infrastructure management systems. </a:t>
            </a:r>
          </a:p>
          <a:p>
            <a:pPr marL="0" indent="0" algn="l">
              <a:lnSpc>
                <a:spcPts val="1200"/>
              </a:lnSpc>
              <a:buNone/>
            </a:pPr>
            <a:endParaRPr lang="en-US" sz="1600" dirty="0">
              <a:solidFill>
                <a:srgbClr val="5B6E8C"/>
              </a:solidFill>
              <a:latin typeface="Times New Roman" panose="02020603050405020304" pitchFamily="18" charset="0"/>
              <a:ea typeface="Manrope" pitchFamily="34" charset="-122"/>
              <a:cs typeface="Times New Roman" panose="02020603050405020304" pitchFamily="18" charset="0"/>
            </a:endParaRPr>
          </a:p>
          <a:p>
            <a:pPr marL="0" indent="0" algn="l">
              <a:lnSpc>
                <a:spcPts val="1200"/>
              </a:lnSpc>
              <a:buNone/>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These issues highlight significant vulnerabilities and operational inefficiencies, underscoring the urgent need for advanced autonomous </a:t>
            </a:r>
          </a:p>
          <a:p>
            <a:pPr marL="0" indent="0" algn="l">
              <a:lnSpc>
                <a:spcPts val="1200"/>
              </a:lnSpc>
              <a:buNone/>
            </a:pPr>
            <a:endParaRPr lang="en-US" sz="1600" dirty="0">
              <a:solidFill>
                <a:srgbClr val="5B6E8C"/>
              </a:solidFill>
              <a:latin typeface="Times New Roman" panose="02020603050405020304" pitchFamily="18" charset="0"/>
              <a:ea typeface="Manrope" pitchFamily="34" charset="-122"/>
              <a:cs typeface="Times New Roman" panose="02020603050405020304" pitchFamily="18" charset="0"/>
            </a:endParaRPr>
          </a:p>
          <a:p>
            <a:pPr marL="0" indent="0" algn="l">
              <a:lnSpc>
                <a:spcPts val="1200"/>
              </a:lnSpc>
              <a:buNone/>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security solutions:</a:t>
            </a:r>
            <a:endParaRPr lang="en-US" sz="1600" dirty="0">
              <a:latin typeface="Times New Roman" panose="02020603050405020304" pitchFamily="18" charset="0"/>
              <a:cs typeface="Times New Roman" panose="02020603050405020304" pitchFamily="18" charset="0"/>
            </a:endParaRPr>
          </a:p>
        </p:txBody>
      </p:sp>
      <p:sp>
        <p:nvSpPr>
          <p:cNvPr id="4" name="Shape 2"/>
          <p:cNvSpPr/>
          <p:nvPr/>
        </p:nvSpPr>
        <p:spPr>
          <a:xfrm>
            <a:off x="502565" y="1957450"/>
            <a:ext cx="13564314" cy="2597282"/>
          </a:xfrm>
          <a:prstGeom prst="roundRect">
            <a:avLst>
              <a:gd name="adj" fmla="val 9628"/>
            </a:avLst>
          </a:prstGeom>
          <a:solidFill>
            <a:srgbClr val="FFFFFF"/>
          </a:solidFill>
          <a:ln w="15240">
            <a:solidFill>
              <a:srgbClr val="B3D5E4"/>
            </a:solidFill>
            <a:prstDash val="solid"/>
          </a:ln>
        </p:spPr>
      </p:sp>
      <p:sp>
        <p:nvSpPr>
          <p:cNvPr id="5" name="Shape 3"/>
          <p:cNvSpPr/>
          <p:nvPr/>
        </p:nvSpPr>
        <p:spPr>
          <a:xfrm>
            <a:off x="533044" y="1957450"/>
            <a:ext cx="396002" cy="2597281"/>
          </a:xfrm>
          <a:prstGeom prst="roundRect">
            <a:avLst>
              <a:gd name="adj" fmla="val 32886"/>
            </a:avLst>
          </a:prstGeom>
          <a:solidFill>
            <a:srgbClr val="E6F7FF"/>
          </a:solidFill>
          <a:ln/>
        </p:spPr>
        <p:txBody>
          <a:bodyPr/>
          <a:lstStyle/>
          <a:p>
            <a:endParaRPr lang="en-IN" sz="160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569045" y="3013790"/>
            <a:ext cx="324000" cy="405061"/>
          </a:xfrm>
          <a:prstGeom prst="rect">
            <a:avLst/>
          </a:prstGeom>
        </p:spPr>
      </p:pic>
      <p:sp>
        <p:nvSpPr>
          <p:cNvPr id="7" name="Text 4"/>
          <p:cNvSpPr/>
          <p:nvPr/>
        </p:nvSpPr>
        <p:spPr>
          <a:xfrm>
            <a:off x="1027986" y="2128424"/>
            <a:ext cx="1895832" cy="185499"/>
          </a:xfrm>
          <a:prstGeom prst="rect">
            <a:avLst/>
          </a:prstGeom>
          <a:noFill/>
          <a:ln/>
        </p:spPr>
        <p:txBody>
          <a:bodyPr wrap="none" lIns="0" tIns="0" rIns="0" bIns="0" rtlCol="0" anchor="t"/>
          <a:lstStyle/>
          <a:p>
            <a:pPr marL="0" indent="0" algn="l">
              <a:lnSpc>
                <a:spcPts val="1450"/>
              </a:lnSpc>
              <a:buNone/>
            </a:pPr>
            <a:r>
              <a:rPr lang="en-US" sz="1600" dirty="0">
                <a:solidFill>
                  <a:srgbClr val="5B6E8C"/>
                </a:solidFill>
                <a:latin typeface="Times New Roman" panose="02020603050405020304" pitchFamily="18" charset="0"/>
                <a:ea typeface="Alexandria Medium" pitchFamily="34" charset="-122"/>
                <a:cs typeface="Times New Roman" panose="02020603050405020304" pitchFamily="18" charset="0"/>
              </a:rPr>
              <a:t>Reactive Security Posture</a:t>
            </a:r>
            <a:endParaRPr lang="en-US" sz="1600" dirty="0">
              <a:latin typeface="Times New Roman" panose="02020603050405020304" pitchFamily="18" charset="0"/>
              <a:cs typeface="Times New Roman" panose="02020603050405020304" pitchFamily="18" charset="0"/>
            </a:endParaRPr>
          </a:p>
        </p:txBody>
      </p:sp>
      <p:sp>
        <p:nvSpPr>
          <p:cNvPr id="8" name="Text 5"/>
          <p:cNvSpPr/>
          <p:nvPr/>
        </p:nvSpPr>
        <p:spPr>
          <a:xfrm>
            <a:off x="1012748" y="2356708"/>
            <a:ext cx="13038892" cy="316944"/>
          </a:xfrm>
          <a:prstGeom prst="rect">
            <a:avLst/>
          </a:prstGeom>
          <a:noFill/>
          <a:ln/>
        </p:spPr>
        <p:txBody>
          <a:bodyPr wrap="square" lIns="0" tIns="0" rIns="0" bIns="0" rtlCol="0" anchor="t"/>
          <a:lstStyle/>
          <a:p>
            <a:pPr marL="0" indent="0" algn="l">
              <a:buNone/>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Traditional security systems primarily respond to threats **after** attacks have been detected, rather than proactively preventing them. This reactive stance leads to delayed mitigation, increased damage, and higher recovery costs. Modern threats, including sophisticated zero-day exploits and polymorphic malware, often bypass signature-based detection, rendering such systems ineffective.</a:t>
            </a:r>
            <a:endParaRPr lang="en-US" sz="1600" dirty="0">
              <a:latin typeface="Times New Roman" panose="02020603050405020304" pitchFamily="18" charset="0"/>
              <a:cs typeface="Times New Roman" panose="02020603050405020304" pitchFamily="18" charset="0"/>
            </a:endParaRPr>
          </a:p>
        </p:txBody>
      </p:sp>
      <p:sp>
        <p:nvSpPr>
          <p:cNvPr id="9" name="Text 6"/>
          <p:cNvSpPr/>
          <p:nvPr/>
        </p:nvSpPr>
        <p:spPr>
          <a:xfrm>
            <a:off x="1027987" y="3072910"/>
            <a:ext cx="13038892" cy="316944"/>
          </a:xfrm>
          <a:prstGeom prst="rect">
            <a:avLst/>
          </a:prstGeom>
          <a:noFill/>
          <a:ln/>
        </p:spPr>
        <p:txBody>
          <a:bodyPr wrap="square" lIns="0" tIns="0" rIns="0" bIns="0" rtlCol="0" anchor="t"/>
          <a:lstStyle/>
          <a:p>
            <a:pPr marL="0" indent="0" algn="l">
              <a:buNone/>
            </a:pP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Technical Analysis:</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Many security controls rely on historical attack data or known patterns. When a novel attack emerges, these systems lack the predictive capabilities to anticipate and neutralize the threat before impact. The time lag between attack initiation and detection (mean time to detect, MTTD) can be extensive, leaving organizations vulnerable for prolonged periods.</a:t>
            </a:r>
            <a:endParaRPr lang="en-US" sz="1600" dirty="0">
              <a:latin typeface="Times New Roman" panose="02020603050405020304" pitchFamily="18" charset="0"/>
              <a:cs typeface="Times New Roman" panose="02020603050405020304" pitchFamily="18" charset="0"/>
            </a:endParaRPr>
          </a:p>
        </p:txBody>
      </p:sp>
      <p:sp>
        <p:nvSpPr>
          <p:cNvPr id="10" name="Text 7"/>
          <p:cNvSpPr/>
          <p:nvPr/>
        </p:nvSpPr>
        <p:spPr>
          <a:xfrm>
            <a:off x="1027986" y="3799859"/>
            <a:ext cx="13038892" cy="316944"/>
          </a:xfrm>
          <a:prstGeom prst="rect">
            <a:avLst/>
          </a:prstGeom>
          <a:noFill/>
          <a:ln/>
        </p:spPr>
        <p:txBody>
          <a:bodyPr wrap="square" lIns="0" tIns="0" rIns="0" bIns="0" rtlCol="0" anchor="t"/>
          <a:lstStyle/>
          <a:p>
            <a:pPr marL="0" indent="0" algn="l">
              <a:buNone/>
            </a:pP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Case Study Example:</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A financial institution experienced a breach where a new phishing technique allowed attackers to gain initial access. Despite having advanced intrusion detection systems, the attack went unnoticed for weeks because the method was previously unseen, resulting in significant data exfiltration before detection. Studies show that the average time to identify a breach is </a:t>
            </a: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207 days</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11" name="Shape 8"/>
          <p:cNvSpPr/>
          <p:nvPr/>
        </p:nvSpPr>
        <p:spPr>
          <a:xfrm>
            <a:off x="517804" y="5049832"/>
            <a:ext cx="13564314" cy="2702245"/>
          </a:xfrm>
          <a:prstGeom prst="roundRect">
            <a:avLst>
              <a:gd name="adj" fmla="val 9628"/>
            </a:avLst>
          </a:prstGeom>
          <a:solidFill>
            <a:srgbClr val="FFFFFF"/>
          </a:solidFill>
          <a:ln w="15240">
            <a:solidFill>
              <a:srgbClr val="B3D5E4"/>
            </a:solidFill>
            <a:prstDash val="solid"/>
          </a:ln>
        </p:spPr>
        <p:txBody>
          <a:bodyPr/>
          <a:lstStyle/>
          <a:p>
            <a:endParaRPr lang="en-IN" sz="1600" dirty="0">
              <a:latin typeface="Times New Roman" panose="02020603050405020304" pitchFamily="18" charset="0"/>
              <a:cs typeface="Times New Roman" panose="02020603050405020304" pitchFamily="18" charset="0"/>
            </a:endParaRPr>
          </a:p>
        </p:txBody>
      </p:sp>
      <p:sp>
        <p:nvSpPr>
          <p:cNvPr id="12" name="Shape 9"/>
          <p:cNvSpPr/>
          <p:nvPr/>
        </p:nvSpPr>
        <p:spPr>
          <a:xfrm>
            <a:off x="533044" y="5078829"/>
            <a:ext cx="396002" cy="2673248"/>
          </a:xfrm>
          <a:prstGeom prst="roundRect">
            <a:avLst>
              <a:gd name="adj" fmla="val 32886"/>
            </a:avLst>
          </a:prstGeom>
          <a:solidFill>
            <a:srgbClr val="E6F7FF"/>
          </a:solidFill>
          <a:ln/>
        </p:spPr>
      </p:sp>
      <p:pic>
        <p:nvPicPr>
          <p:cNvPr id="13" name="Image 1" descr="preencoded.png"/>
          <p:cNvPicPr>
            <a:picLocks noChangeAspect="1"/>
          </p:cNvPicPr>
          <p:nvPr/>
        </p:nvPicPr>
        <p:blipFill>
          <a:blip r:embed="rId4"/>
          <a:stretch>
            <a:fillRect/>
          </a:stretch>
        </p:blipFill>
        <p:spPr>
          <a:xfrm>
            <a:off x="563521" y="6274389"/>
            <a:ext cx="324000" cy="405062"/>
          </a:xfrm>
          <a:prstGeom prst="rect">
            <a:avLst/>
          </a:prstGeom>
        </p:spPr>
      </p:pic>
      <p:sp>
        <p:nvSpPr>
          <p:cNvPr id="14" name="Text 10"/>
          <p:cNvSpPr/>
          <p:nvPr/>
        </p:nvSpPr>
        <p:spPr>
          <a:xfrm>
            <a:off x="1027987" y="5224651"/>
            <a:ext cx="1485067" cy="185499"/>
          </a:xfrm>
          <a:prstGeom prst="rect">
            <a:avLst/>
          </a:prstGeom>
          <a:noFill/>
          <a:ln/>
        </p:spPr>
        <p:txBody>
          <a:bodyPr wrap="none" lIns="0" tIns="0" rIns="0" bIns="0" rtlCol="0" anchor="t"/>
          <a:lstStyle/>
          <a:p>
            <a:pPr marL="0" indent="0" algn="l">
              <a:lnSpc>
                <a:spcPts val="1450"/>
              </a:lnSpc>
              <a:buNone/>
            </a:pPr>
            <a:r>
              <a:rPr lang="en-US" sz="1600" dirty="0">
                <a:solidFill>
                  <a:srgbClr val="5B6E8C"/>
                </a:solidFill>
                <a:latin typeface="Times New Roman" panose="02020603050405020304" pitchFamily="18" charset="0"/>
                <a:ea typeface="Alexandria Medium" pitchFamily="34" charset="-122"/>
                <a:cs typeface="Times New Roman" panose="02020603050405020304" pitchFamily="18" charset="0"/>
              </a:rPr>
              <a:t>Siloed Operations</a:t>
            </a:r>
            <a:endParaRPr lang="en-US" sz="1600" dirty="0">
              <a:latin typeface="Times New Roman" panose="02020603050405020304" pitchFamily="18" charset="0"/>
              <a:cs typeface="Times New Roman" panose="02020603050405020304" pitchFamily="18" charset="0"/>
            </a:endParaRPr>
          </a:p>
        </p:txBody>
      </p:sp>
      <p:sp>
        <p:nvSpPr>
          <p:cNvPr id="15" name="Text 11"/>
          <p:cNvSpPr/>
          <p:nvPr/>
        </p:nvSpPr>
        <p:spPr>
          <a:xfrm>
            <a:off x="1012748" y="5447551"/>
            <a:ext cx="13038892" cy="316944"/>
          </a:xfrm>
          <a:prstGeom prst="rect">
            <a:avLst/>
          </a:prstGeom>
          <a:noFill/>
          <a:ln/>
        </p:spPr>
        <p:txBody>
          <a:bodyPr wrap="square" lIns="0" tIns="0" rIns="0" bIns="0" rtlCol="0" anchor="t"/>
          <a:lstStyle/>
          <a:p>
            <a:pPr marL="0" indent="0" algn="l">
              <a:buNone/>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The separation of cloud operations (DevOps) from security teams creates organizational and technical silos, leading to misconfigurations, delayed incident response, and security vulnerabilities being overlooked during deployment. This lack of integration inhibits a holistic view of the cloud environment's security posture.</a:t>
            </a:r>
            <a:endParaRPr lang="en-US" sz="1600" dirty="0">
              <a:latin typeface="Times New Roman" panose="02020603050405020304" pitchFamily="18" charset="0"/>
              <a:cs typeface="Times New Roman" panose="02020603050405020304" pitchFamily="18" charset="0"/>
            </a:endParaRPr>
          </a:p>
        </p:txBody>
      </p:sp>
      <p:sp>
        <p:nvSpPr>
          <p:cNvPr id="16" name="Text 12"/>
          <p:cNvSpPr/>
          <p:nvPr/>
        </p:nvSpPr>
        <p:spPr>
          <a:xfrm>
            <a:off x="1012748" y="6184707"/>
            <a:ext cx="13038892" cy="316944"/>
          </a:xfrm>
          <a:prstGeom prst="rect">
            <a:avLst/>
          </a:prstGeom>
          <a:noFill/>
          <a:ln/>
        </p:spPr>
        <p:txBody>
          <a:bodyPr wrap="square" lIns="0" tIns="0" rIns="0" bIns="0" rtlCol="0" anchor="t"/>
          <a:lstStyle/>
          <a:p>
            <a:pPr marL="0" indent="0" algn="l">
              <a:buNone/>
            </a:pP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Technical Analysis:</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Different teams often operate with disparate toolsets, metrics, and priorities. Development teams prioritize speed, while security teams focus on compliance and threat mitigation. This disconnect can result in security being an afterthought, leading to vulnerabilities being baked into infrastructure as code or application deployments. Data sharing and collaborative workflows are often inadequate.</a:t>
            </a:r>
            <a:endParaRPr lang="en-US" sz="1600" dirty="0">
              <a:latin typeface="Times New Roman" panose="02020603050405020304" pitchFamily="18" charset="0"/>
              <a:cs typeface="Times New Roman" panose="02020603050405020304" pitchFamily="18" charset="0"/>
            </a:endParaRPr>
          </a:p>
        </p:txBody>
      </p:sp>
      <p:sp>
        <p:nvSpPr>
          <p:cNvPr id="17" name="Text 13"/>
          <p:cNvSpPr/>
          <p:nvPr/>
        </p:nvSpPr>
        <p:spPr>
          <a:xfrm>
            <a:off x="1027987" y="6996751"/>
            <a:ext cx="13038892" cy="316944"/>
          </a:xfrm>
          <a:prstGeom prst="rect">
            <a:avLst/>
          </a:prstGeom>
          <a:noFill/>
          <a:ln/>
        </p:spPr>
        <p:txBody>
          <a:bodyPr wrap="square" lIns="0" tIns="0" rIns="0" bIns="0" rtlCol="0" anchor="t"/>
          <a:lstStyle/>
          <a:p>
            <a:pPr marL="0" indent="0" algn="l">
              <a:buNone/>
            </a:pP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Case Study Example:</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A large e-commerce platform suffered a major outage and data exposure due to a misconfigured storage bucket. The configuration error was introduced by the operations team during an update, but due to insufficient security integration into the CI/CD pipeline, it was not flagged until an external party discovered the vulnerability. Over </a:t>
            </a: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60% of cloud breaches</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are attributed to misconfigurations.</a:t>
            </a:r>
            <a:endParaRPr lang="en-US" sz="1600" dirty="0">
              <a:latin typeface="Times New Roman" panose="02020603050405020304" pitchFamily="18" charset="0"/>
              <a:cs typeface="Times New Roman" panose="02020603050405020304" pitchFamily="18" charset="0"/>
            </a:endParaRPr>
          </a:p>
        </p:txBody>
      </p:sp>
      <p:pic>
        <p:nvPicPr>
          <p:cNvPr id="32" name="Picture 31">
            <a:extLst>
              <a:ext uri="{FF2B5EF4-FFF2-40B4-BE49-F238E27FC236}">
                <a16:creationId xmlns:a16="http://schemas.microsoft.com/office/drawing/2014/main" id="{46568E6C-0BB2-5FAC-6A7A-83E2B0003850}"/>
              </a:ext>
            </a:extLst>
          </p:cNvPr>
          <p:cNvPicPr>
            <a:picLocks noChangeAspect="1"/>
          </p:cNvPicPr>
          <p:nvPr/>
        </p:nvPicPr>
        <p:blipFill>
          <a:blip r:embed="rId5"/>
          <a:stretch>
            <a:fillRect/>
          </a:stretch>
        </p:blipFill>
        <p:spPr>
          <a:xfrm>
            <a:off x="12553660" y="7776717"/>
            <a:ext cx="2076740" cy="3891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1600" dirty="0">
              <a:latin typeface="Times New Roman" panose="02020603050405020304" pitchFamily="18" charset="0"/>
              <a:cs typeface="Times New Roman" panose="02020603050405020304" pitchFamily="18" charset="0"/>
            </a:endParaRPr>
          </a:p>
        </p:txBody>
      </p:sp>
      <p:sp>
        <p:nvSpPr>
          <p:cNvPr id="18" name="Shape 14"/>
          <p:cNvSpPr/>
          <p:nvPr/>
        </p:nvSpPr>
        <p:spPr>
          <a:xfrm>
            <a:off x="548283" y="880946"/>
            <a:ext cx="13564314" cy="3233854"/>
          </a:xfrm>
          <a:prstGeom prst="roundRect">
            <a:avLst>
              <a:gd name="adj" fmla="val 9628"/>
            </a:avLst>
          </a:prstGeom>
          <a:solidFill>
            <a:srgbClr val="FFFFFF"/>
          </a:solidFill>
          <a:ln w="15240">
            <a:solidFill>
              <a:srgbClr val="B3D5E4"/>
            </a:solidFill>
            <a:prstDash val="solid"/>
          </a:ln>
        </p:spPr>
      </p:sp>
      <p:sp>
        <p:nvSpPr>
          <p:cNvPr id="19" name="Shape 15"/>
          <p:cNvSpPr/>
          <p:nvPr/>
        </p:nvSpPr>
        <p:spPr>
          <a:xfrm>
            <a:off x="563523" y="959005"/>
            <a:ext cx="396002" cy="3155795"/>
          </a:xfrm>
          <a:prstGeom prst="roundRect">
            <a:avLst>
              <a:gd name="adj" fmla="val 32886"/>
            </a:avLst>
          </a:prstGeom>
          <a:solidFill>
            <a:srgbClr val="E6F7FF"/>
          </a:solidFill>
          <a:ln/>
        </p:spPr>
      </p:sp>
      <p:pic>
        <p:nvPicPr>
          <p:cNvPr id="20" name="Image 2" descr="preencoded.png"/>
          <p:cNvPicPr>
            <a:picLocks noChangeAspect="1"/>
          </p:cNvPicPr>
          <p:nvPr/>
        </p:nvPicPr>
        <p:blipFill>
          <a:blip r:embed="rId3"/>
          <a:stretch>
            <a:fillRect/>
          </a:stretch>
        </p:blipFill>
        <p:spPr>
          <a:xfrm>
            <a:off x="583790" y="2295342"/>
            <a:ext cx="324000" cy="405062"/>
          </a:xfrm>
          <a:prstGeom prst="rect">
            <a:avLst/>
          </a:prstGeom>
        </p:spPr>
      </p:pic>
      <p:sp>
        <p:nvSpPr>
          <p:cNvPr id="21" name="Text 16"/>
          <p:cNvSpPr/>
          <p:nvPr/>
        </p:nvSpPr>
        <p:spPr>
          <a:xfrm>
            <a:off x="1058466" y="1075159"/>
            <a:ext cx="1763316" cy="185499"/>
          </a:xfrm>
          <a:prstGeom prst="rect">
            <a:avLst/>
          </a:prstGeom>
          <a:noFill/>
          <a:ln/>
        </p:spPr>
        <p:txBody>
          <a:bodyPr wrap="none" lIns="0" tIns="0" rIns="0" bIns="0" rtlCol="0" anchor="t"/>
          <a:lstStyle/>
          <a:p>
            <a:pPr marL="0" indent="0" algn="l">
              <a:buNone/>
            </a:pPr>
            <a:r>
              <a:rPr lang="en-US" sz="1600" dirty="0">
                <a:solidFill>
                  <a:srgbClr val="5B6E8C"/>
                </a:solidFill>
                <a:latin typeface="Times New Roman" panose="02020603050405020304" pitchFamily="18" charset="0"/>
                <a:ea typeface="Alexandria Medium" pitchFamily="34" charset="-122"/>
                <a:cs typeface="Times New Roman" panose="02020603050405020304" pitchFamily="18" charset="0"/>
              </a:rPr>
              <a:t>Limited True Autonomy</a:t>
            </a:r>
            <a:endParaRPr lang="en-US" sz="1600" dirty="0">
              <a:latin typeface="Times New Roman" panose="02020603050405020304" pitchFamily="18" charset="0"/>
              <a:cs typeface="Times New Roman" panose="02020603050405020304" pitchFamily="18" charset="0"/>
            </a:endParaRPr>
          </a:p>
        </p:txBody>
      </p:sp>
      <p:sp>
        <p:nvSpPr>
          <p:cNvPr id="22" name="Text 17"/>
          <p:cNvSpPr/>
          <p:nvPr/>
        </p:nvSpPr>
        <p:spPr>
          <a:xfrm>
            <a:off x="1058466" y="1476336"/>
            <a:ext cx="13038892" cy="316944"/>
          </a:xfrm>
          <a:prstGeom prst="rect">
            <a:avLst/>
          </a:prstGeom>
          <a:noFill/>
          <a:ln/>
        </p:spPr>
        <p:txBody>
          <a:bodyPr wrap="square" lIns="0" tIns="0" rIns="0" bIns="0" rtlCol="0" anchor="t"/>
          <a:lstStyle/>
          <a:p>
            <a:pPr marL="0" indent="0" algn="l">
              <a:buNone/>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While automation has become prevalent in cloud management, truly autonomous, self-healing systems that can intelligently adapt to unforeseen failures or novel threats remain rare. Current "automated" solutions often follow pre-defined rules, requiring constant human oversight and intervention for complex or novel scenarios.</a:t>
            </a:r>
            <a:endParaRPr lang="en-US" sz="1600" dirty="0">
              <a:latin typeface="Times New Roman" panose="02020603050405020304" pitchFamily="18" charset="0"/>
              <a:cs typeface="Times New Roman" panose="02020603050405020304" pitchFamily="18" charset="0"/>
            </a:endParaRPr>
          </a:p>
        </p:txBody>
      </p:sp>
      <p:sp>
        <p:nvSpPr>
          <p:cNvPr id="23" name="Text 18"/>
          <p:cNvSpPr/>
          <p:nvPr/>
        </p:nvSpPr>
        <p:spPr>
          <a:xfrm>
            <a:off x="1058466" y="2201206"/>
            <a:ext cx="13038892" cy="316944"/>
          </a:xfrm>
          <a:prstGeom prst="rect">
            <a:avLst/>
          </a:prstGeom>
          <a:noFill/>
          <a:ln/>
        </p:spPr>
        <p:txBody>
          <a:bodyPr wrap="square" lIns="0" tIns="0" rIns="0" bIns="0" rtlCol="0" anchor="t"/>
          <a:lstStyle/>
          <a:p>
            <a:pPr marL="0" indent="0" algn="l">
              <a:buNone/>
            </a:pP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Technical Analysis:</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Many existing automation scripts and tools are designed for known failure modes or predefined security policies. They lack the adaptive intelligence to learn from new events, infer context from dynamic cloud environments, or make complex decisions to remediate threats without human-defined playbooks. This limitation reduces the system's resilience and increases reliance on human expertise, particularly in rapid-response situations.</a:t>
            </a:r>
            <a:endParaRPr lang="en-US" sz="1600" dirty="0">
              <a:latin typeface="Times New Roman" panose="02020603050405020304" pitchFamily="18" charset="0"/>
              <a:cs typeface="Times New Roman" panose="02020603050405020304" pitchFamily="18" charset="0"/>
            </a:endParaRPr>
          </a:p>
        </p:txBody>
      </p:sp>
      <p:sp>
        <p:nvSpPr>
          <p:cNvPr id="24" name="Text 19"/>
          <p:cNvSpPr/>
          <p:nvPr/>
        </p:nvSpPr>
        <p:spPr>
          <a:xfrm>
            <a:off x="1073705" y="3046434"/>
            <a:ext cx="13038892" cy="316944"/>
          </a:xfrm>
          <a:prstGeom prst="rect">
            <a:avLst/>
          </a:prstGeom>
          <a:noFill/>
          <a:ln/>
        </p:spPr>
        <p:txBody>
          <a:bodyPr wrap="square" lIns="0" tIns="0" rIns="0" bIns="0" rtlCol="0" anchor="t"/>
          <a:lstStyle/>
          <a:p>
            <a:pPr marL="0" indent="0" algn="l">
              <a:buNone/>
            </a:pP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Case Study Example:</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A cloud provider implemented automated failover and recovery for critical services. However, during an unprecedented cascading failure event, the automated system failed to identify the root cause beyond its pre-programmed scenarios, requiring manual intervention to diagnose and restore services. This resulted in several hours of unplanned downtime and significant financial losses. Surveys indicate </a:t>
            </a: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85% of security incidents still require human intervention</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25" name="Shape 20"/>
          <p:cNvSpPr/>
          <p:nvPr/>
        </p:nvSpPr>
        <p:spPr>
          <a:xfrm>
            <a:off x="563523" y="4616867"/>
            <a:ext cx="13564314" cy="3055171"/>
          </a:xfrm>
          <a:prstGeom prst="roundRect">
            <a:avLst>
              <a:gd name="adj" fmla="val 9628"/>
            </a:avLst>
          </a:prstGeom>
          <a:solidFill>
            <a:srgbClr val="FFFFFF"/>
          </a:solidFill>
          <a:ln w="15240">
            <a:solidFill>
              <a:srgbClr val="B3D5E4"/>
            </a:solidFill>
            <a:prstDash val="solid"/>
          </a:ln>
        </p:spPr>
      </p:sp>
      <p:sp>
        <p:nvSpPr>
          <p:cNvPr id="26" name="Shape 21"/>
          <p:cNvSpPr/>
          <p:nvPr/>
        </p:nvSpPr>
        <p:spPr>
          <a:xfrm>
            <a:off x="578763" y="4632108"/>
            <a:ext cx="396002" cy="3039930"/>
          </a:xfrm>
          <a:prstGeom prst="roundRect">
            <a:avLst>
              <a:gd name="adj" fmla="val 32886"/>
            </a:avLst>
          </a:prstGeom>
          <a:solidFill>
            <a:srgbClr val="E6F7FF"/>
          </a:solidFill>
          <a:ln/>
        </p:spPr>
      </p:sp>
      <p:sp>
        <p:nvSpPr>
          <p:cNvPr id="27" name="Text 22"/>
          <p:cNvSpPr/>
          <p:nvPr/>
        </p:nvSpPr>
        <p:spPr>
          <a:xfrm>
            <a:off x="736563" y="6058695"/>
            <a:ext cx="253442" cy="452795"/>
          </a:xfrm>
          <a:prstGeom prst="rect">
            <a:avLst/>
          </a:prstGeom>
          <a:noFill/>
          <a:ln/>
        </p:spPr>
        <p:txBody>
          <a:bodyPr wrap="none" lIns="0" tIns="0" rIns="0" bIns="0" rtlCol="0" anchor="t"/>
          <a:lstStyle/>
          <a:p>
            <a:pPr marL="0" indent="0" algn="l">
              <a:buNone/>
            </a:pPr>
            <a:r>
              <a:rPr lang="en-US" sz="1600" b="1" dirty="0">
                <a:solidFill>
                  <a:srgbClr val="000000"/>
                </a:solidFill>
                <a:latin typeface="Times New Roman" panose="02020603050405020304" pitchFamily="18" charset="0"/>
                <a:ea typeface="Alexandria Medium" pitchFamily="34" charset="-122"/>
                <a:cs typeface="Times New Roman" panose="02020603050405020304" pitchFamily="18" charset="0"/>
              </a:rPr>
              <a:t>4</a:t>
            </a:r>
            <a:endParaRPr lang="en-US" sz="1600" b="1" dirty="0">
              <a:latin typeface="Times New Roman" panose="02020603050405020304" pitchFamily="18" charset="0"/>
              <a:cs typeface="Times New Roman" panose="02020603050405020304" pitchFamily="18" charset="0"/>
            </a:endParaRPr>
          </a:p>
        </p:txBody>
      </p:sp>
      <p:sp>
        <p:nvSpPr>
          <p:cNvPr id="28" name="Text 23"/>
          <p:cNvSpPr/>
          <p:nvPr/>
        </p:nvSpPr>
        <p:spPr>
          <a:xfrm>
            <a:off x="1073706" y="4731049"/>
            <a:ext cx="1631037" cy="185499"/>
          </a:xfrm>
          <a:prstGeom prst="rect">
            <a:avLst/>
          </a:prstGeom>
          <a:noFill/>
          <a:ln/>
        </p:spPr>
        <p:txBody>
          <a:bodyPr wrap="none" lIns="0" tIns="0" rIns="0" bIns="0" rtlCol="0" anchor="t"/>
          <a:lstStyle/>
          <a:p>
            <a:pPr marL="0" indent="0" algn="l">
              <a:buNone/>
            </a:pPr>
            <a:r>
              <a:rPr lang="en-US" sz="1600" dirty="0">
                <a:solidFill>
                  <a:srgbClr val="5B6E8C"/>
                </a:solidFill>
                <a:latin typeface="Times New Roman" panose="02020603050405020304" pitchFamily="18" charset="0"/>
                <a:ea typeface="Alexandria Medium" pitchFamily="34" charset="-122"/>
                <a:cs typeface="Times New Roman" panose="02020603050405020304" pitchFamily="18" charset="0"/>
              </a:rPr>
              <a:t>Scalability Challenges</a:t>
            </a:r>
            <a:endParaRPr lang="en-US" sz="1600" dirty="0">
              <a:latin typeface="Times New Roman" panose="02020603050405020304" pitchFamily="18" charset="0"/>
              <a:cs typeface="Times New Roman" panose="02020603050405020304" pitchFamily="18" charset="0"/>
            </a:endParaRPr>
          </a:p>
        </p:txBody>
      </p:sp>
      <p:sp>
        <p:nvSpPr>
          <p:cNvPr id="29" name="Text 24"/>
          <p:cNvSpPr/>
          <p:nvPr/>
        </p:nvSpPr>
        <p:spPr>
          <a:xfrm>
            <a:off x="1073706" y="5042454"/>
            <a:ext cx="13038892" cy="316944"/>
          </a:xfrm>
          <a:prstGeom prst="rect">
            <a:avLst/>
          </a:prstGeom>
          <a:noFill/>
          <a:ln/>
        </p:spPr>
        <p:txBody>
          <a:bodyPr wrap="square" lIns="0" tIns="0" rIns="0" bIns="0" rtlCol="0" anchor="t"/>
          <a:lstStyle/>
          <a:p>
            <a:pPr marL="0" indent="0" algn="l">
              <a:buNone/>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Detecting and responding to novel threats in large-scale, dynamic cloud environments presents significant scalability challenges. The sheer volume, velocity, and variety of data make it difficult for security systems to maintain performance, generate accurate alerts, and adapt to rapidly changing infrastructure without incurring excessive false positives or performance overhead.</a:t>
            </a:r>
            <a:endParaRPr lang="en-US" sz="1600" dirty="0">
              <a:latin typeface="Times New Roman" panose="02020603050405020304" pitchFamily="18" charset="0"/>
              <a:cs typeface="Times New Roman" panose="02020603050405020304" pitchFamily="18" charset="0"/>
            </a:endParaRPr>
          </a:p>
        </p:txBody>
      </p:sp>
      <p:sp>
        <p:nvSpPr>
          <p:cNvPr id="30" name="Text 25"/>
          <p:cNvSpPr/>
          <p:nvPr/>
        </p:nvSpPr>
        <p:spPr>
          <a:xfrm>
            <a:off x="1073706" y="5730911"/>
            <a:ext cx="13038892" cy="316944"/>
          </a:xfrm>
          <a:prstGeom prst="rect">
            <a:avLst/>
          </a:prstGeom>
          <a:noFill/>
          <a:ln/>
        </p:spPr>
        <p:txBody>
          <a:bodyPr wrap="square" lIns="0" tIns="0" rIns="0" bIns="0" rtlCol="0" anchor="t"/>
          <a:lstStyle/>
          <a:p>
            <a:pPr marL="0" indent="0" algn="l">
              <a:buNone/>
            </a:pP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Technical Analysis:</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As cloud infrastructures scale horizontally, the volume of logs, network traffic, and event data explodes. Traditional security information and event management (SIEM) systems and threat detection engines struggle to process this data in real-time, leading to alert fatigue or missed threats. Furthermore, distributed attacks across microservices or serverless functions are difficult to correlate and track effectively. Over </a:t>
            </a: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70% of security teams report alert fatigue</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due to the volume of security alerts.</a:t>
            </a:r>
            <a:endParaRPr lang="en-US" sz="1600" dirty="0">
              <a:latin typeface="Times New Roman" panose="02020603050405020304" pitchFamily="18" charset="0"/>
              <a:cs typeface="Times New Roman" panose="02020603050405020304" pitchFamily="18" charset="0"/>
            </a:endParaRPr>
          </a:p>
        </p:txBody>
      </p:sp>
      <p:sp>
        <p:nvSpPr>
          <p:cNvPr id="31" name="Text 26"/>
          <p:cNvSpPr/>
          <p:nvPr/>
        </p:nvSpPr>
        <p:spPr>
          <a:xfrm>
            <a:off x="1088945" y="6696152"/>
            <a:ext cx="13038892" cy="316944"/>
          </a:xfrm>
          <a:prstGeom prst="rect">
            <a:avLst/>
          </a:prstGeom>
          <a:noFill/>
          <a:ln/>
        </p:spPr>
        <p:txBody>
          <a:bodyPr wrap="square" lIns="0" tIns="0" rIns="0" bIns="0" rtlCol="0" anchor="t"/>
          <a:lstStyle/>
          <a:p>
            <a:pPr marL="0" indent="0" algn="l">
              <a:buNone/>
            </a:pP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Case Study Example:</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A global SaaS provider, experiencing rapid growth, found its existing security monitoring infrastructure overwhelmed. During a large-scale botnet attack, the system generated millions of alerts, most of which were false positives, effectively masking the real, targeted attacks. The security team spent days sifting through alerts, unable to respond efficiently. The average cost of a data breach for large enterprises now exceeds </a:t>
            </a: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$5 million</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cxnSp>
        <p:nvCxnSpPr>
          <p:cNvPr id="46" name="Straight Arrow Connector 45">
            <a:extLst>
              <a:ext uri="{FF2B5EF4-FFF2-40B4-BE49-F238E27FC236}">
                <a16:creationId xmlns:a16="http://schemas.microsoft.com/office/drawing/2014/main" id="{491E0EA6-1B85-648B-759F-36BDF5E1A153}"/>
              </a:ext>
            </a:extLst>
          </p:cNvPr>
          <p:cNvCxnSpPr>
            <a:cxnSpLocks/>
          </p:cNvCxnSpPr>
          <p:nvPr/>
        </p:nvCxnSpPr>
        <p:spPr>
          <a:xfrm>
            <a:off x="792448" y="6380033"/>
            <a:ext cx="0" cy="1197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A252BD20-BA89-BC77-0CE6-9CF3EED40D6B}"/>
              </a:ext>
            </a:extLst>
          </p:cNvPr>
          <p:cNvCxnSpPr>
            <a:cxnSpLocks/>
          </p:cNvCxnSpPr>
          <p:nvPr/>
        </p:nvCxnSpPr>
        <p:spPr>
          <a:xfrm flipV="1">
            <a:off x="776764" y="4777912"/>
            <a:ext cx="0" cy="11114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1" name="Picture 50">
            <a:extLst>
              <a:ext uri="{FF2B5EF4-FFF2-40B4-BE49-F238E27FC236}">
                <a16:creationId xmlns:a16="http://schemas.microsoft.com/office/drawing/2014/main" id="{A6B782A9-94DE-C7AA-DC31-D43A219B39D3}"/>
              </a:ext>
            </a:extLst>
          </p:cNvPr>
          <p:cNvPicPr>
            <a:picLocks noChangeAspect="1"/>
          </p:cNvPicPr>
          <p:nvPr/>
        </p:nvPicPr>
        <p:blipFill>
          <a:blip r:embed="rId4"/>
          <a:stretch>
            <a:fillRect/>
          </a:stretch>
        </p:blipFill>
        <p:spPr>
          <a:xfrm>
            <a:off x="12553660" y="7756426"/>
            <a:ext cx="2076740" cy="38910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396835" y="311825"/>
            <a:ext cx="3196114" cy="230386"/>
          </a:xfrm>
          <a:prstGeom prst="rect">
            <a:avLst/>
          </a:prstGeom>
          <a:noFill/>
          <a:ln/>
        </p:spPr>
        <p:txBody>
          <a:bodyPr wrap="none" lIns="0" tIns="0" rIns="0" bIns="0" rtlCol="0" anchor="t"/>
          <a:lstStyle/>
          <a:p>
            <a:pPr marL="0" indent="0" algn="l">
              <a:lnSpc>
                <a:spcPts val="180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Research Objectives: Detailed Plan</a:t>
            </a:r>
            <a:endParaRPr lang="en-US" sz="2400" dirty="0">
              <a:latin typeface="Times New Roman" panose="02020603050405020304" pitchFamily="18" charset="0"/>
              <a:cs typeface="Times New Roman" panose="02020603050405020304" pitchFamily="18" charset="0"/>
            </a:endParaRPr>
          </a:p>
        </p:txBody>
      </p:sp>
      <p:sp>
        <p:nvSpPr>
          <p:cNvPr id="3" name="Text 1"/>
          <p:cNvSpPr/>
          <p:nvPr/>
        </p:nvSpPr>
        <p:spPr>
          <a:xfrm>
            <a:off x="396835" y="699671"/>
            <a:ext cx="13836729" cy="117872"/>
          </a:xfrm>
          <a:prstGeom prst="rect">
            <a:avLst/>
          </a:prstGeom>
          <a:noFill/>
          <a:ln/>
        </p:spPr>
        <p:txBody>
          <a:bodyPr wrap="none" lIns="0" tIns="0" rIns="0" bIns="0" rtlCol="0" anchor="t"/>
          <a:lstStyle/>
          <a:p>
            <a:pPr marL="0" indent="0" algn="l">
              <a:lnSpc>
                <a:spcPts val="900"/>
              </a:lnSpc>
              <a:buNone/>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Our research addresses identified problems through four clear, measurable objectives, each detailed with technical specifications, an </a:t>
            </a:r>
          </a:p>
          <a:p>
            <a:pPr marL="0" indent="0" algn="l">
              <a:lnSpc>
                <a:spcPts val="900"/>
              </a:lnSpc>
              <a:buNone/>
            </a:pPr>
            <a:endParaRPr lang="en-US" sz="1600" dirty="0">
              <a:solidFill>
                <a:srgbClr val="5B6E8C"/>
              </a:solidFill>
              <a:latin typeface="Times New Roman" panose="02020603050405020304" pitchFamily="18" charset="0"/>
              <a:ea typeface="Manrope" pitchFamily="34" charset="-122"/>
              <a:cs typeface="Times New Roman" panose="02020603050405020304" pitchFamily="18" charset="0"/>
            </a:endParaRPr>
          </a:p>
          <a:p>
            <a:pPr marL="0" indent="0" algn="l">
              <a:lnSpc>
                <a:spcPts val="900"/>
              </a:lnSpc>
              <a:buNone/>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implementation roadmap, success metrics, validation criteria, and specific deliverables and quantitative targets:</a:t>
            </a:r>
            <a:endParaRPr lang="en-US" sz="1600" dirty="0">
              <a:latin typeface="Times New Roman" panose="02020603050405020304" pitchFamily="18" charset="0"/>
              <a:cs typeface="Times New Roman" panose="02020603050405020304" pitchFamily="18" charset="0"/>
            </a:endParaRPr>
          </a:p>
        </p:txBody>
      </p:sp>
      <p:sp>
        <p:nvSpPr>
          <p:cNvPr id="4" name="Shape 2"/>
          <p:cNvSpPr/>
          <p:nvPr/>
        </p:nvSpPr>
        <p:spPr>
          <a:xfrm>
            <a:off x="389211" y="1087637"/>
            <a:ext cx="13836729" cy="3136706"/>
          </a:xfrm>
          <a:prstGeom prst="roundRect">
            <a:avLst>
              <a:gd name="adj" fmla="val 4869"/>
            </a:avLst>
          </a:prstGeom>
          <a:solidFill>
            <a:srgbClr val="FFFFFF"/>
          </a:solidFill>
          <a:ln w="7620">
            <a:solidFill>
              <a:srgbClr val="B3D5E4"/>
            </a:solidFill>
            <a:prstDash val="solid"/>
          </a:ln>
        </p:spPr>
        <p:txBody>
          <a:bodyPr/>
          <a:lstStyle/>
          <a:p>
            <a:endParaRPr lang="en-IN" dirty="0">
              <a:latin typeface="Times New Roman" panose="02020603050405020304" pitchFamily="18" charset="0"/>
              <a:cs typeface="Times New Roman" panose="02020603050405020304" pitchFamily="18" charset="0"/>
            </a:endParaRPr>
          </a:p>
        </p:txBody>
      </p:sp>
      <p:sp>
        <p:nvSpPr>
          <p:cNvPr id="5" name="Shape 3"/>
          <p:cNvSpPr/>
          <p:nvPr/>
        </p:nvSpPr>
        <p:spPr>
          <a:xfrm>
            <a:off x="396831" y="1087637"/>
            <a:ext cx="304345" cy="3136706"/>
          </a:xfrm>
          <a:prstGeom prst="roundRect">
            <a:avLst>
              <a:gd name="adj" fmla="val 34408"/>
            </a:avLst>
          </a:prstGeom>
          <a:solidFill>
            <a:srgbClr val="E6F7FF"/>
          </a:solidFill>
          <a:ln/>
        </p:spPr>
      </p:sp>
      <p:sp>
        <p:nvSpPr>
          <p:cNvPr id="6" name="Text 4"/>
          <p:cNvSpPr/>
          <p:nvPr/>
        </p:nvSpPr>
        <p:spPr>
          <a:xfrm>
            <a:off x="485176" y="2529596"/>
            <a:ext cx="216000" cy="216000"/>
          </a:xfrm>
          <a:prstGeom prst="rect">
            <a:avLst/>
          </a:prstGeom>
          <a:noFill/>
          <a:ln/>
        </p:spPr>
        <p:txBody>
          <a:bodyPr wrap="none" lIns="0" tIns="0" rIns="0" bIns="0" rtlCol="0" anchor="t"/>
          <a:lstStyle/>
          <a:p>
            <a:pPr marL="0" indent="0" algn="l">
              <a:buNone/>
            </a:pPr>
            <a:r>
              <a:rPr lang="en-US" sz="1400" b="1" dirty="0">
                <a:solidFill>
                  <a:srgbClr val="000000"/>
                </a:solidFill>
                <a:latin typeface="Times New Roman" panose="02020603050405020304" pitchFamily="18" charset="0"/>
                <a:ea typeface="Alexandria Medium" pitchFamily="34" charset="-122"/>
                <a:cs typeface="Times New Roman" panose="02020603050405020304" pitchFamily="18" charset="0"/>
              </a:rPr>
              <a:t>1</a:t>
            </a:r>
            <a:endParaRPr lang="en-US" sz="1400" b="1" dirty="0">
              <a:latin typeface="Times New Roman" panose="02020603050405020304" pitchFamily="18" charset="0"/>
              <a:cs typeface="Times New Roman" panose="02020603050405020304" pitchFamily="18" charset="0"/>
            </a:endParaRPr>
          </a:p>
        </p:txBody>
      </p:sp>
      <p:sp>
        <p:nvSpPr>
          <p:cNvPr id="7" name="Text 5"/>
          <p:cNvSpPr/>
          <p:nvPr/>
        </p:nvSpPr>
        <p:spPr>
          <a:xfrm>
            <a:off x="772949" y="1131450"/>
            <a:ext cx="2107525" cy="138232"/>
          </a:xfrm>
          <a:prstGeom prst="rect">
            <a:avLst/>
          </a:prstGeom>
          <a:noFill/>
          <a:ln/>
        </p:spPr>
        <p:txBody>
          <a:bodyPr wrap="none" lIns="0" tIns="0" rIns="0" bIns="0" rtlCol="0" anchor="t"/>
          <a:lstStyle/>
          <a:p>
            <a:pPr marL="0" indent="0" algn="l">
              <a:buNone/>
            </a:pPr>
            <a:r>
              <a:rPr lang="en-US" sz="1600" dirty="0">
                <a:solidFill>
                  <a:srgbClr val="5B6E8C"/>
                </a:solidFill>
                <a:latin typeface="Times New Roman" panose="02020603050405020304" pitchFamily="18" charset="0"/>
                <a:ea typeface="Alexandria Medium" pitchFamily="34" charset="-122"/>
                <a:cs typeface="Times New Roman" panose="02020603050405020304" pitchFamily="18" charset="0"/>
              </a:rPr>
              <a:t>ML-Driven Auto-Healing Development</a:t>
            </a:r>
            <a:endParaRPr lang="en-US" sz="1600" dirty="0">
              <a:latin typeface="Times New Roman" panose="02020603050405020304" pitchFamily="18" charset="0"/>
              <a:cs typeface="Times New Roman" panose="02020603050405020304" pitchFamily="18" charset="0"/>
            </a:endParaRPr>
          </a:p>
        </p:txBody>
      </p:sp>
      <p:sp>
        <p:nvSpPr>
          <p:cNvPr id="8" name="Text 6"/>
          <p:cNvSpPr/>
          <p:nvPr/>
        </p:nvSpPr>
        <p:spPr>
          <a:xfrm>
            <a:off x="765330" y="1351845"/>
            <a:ext cx="13452991" cy="235744"/>
          </a:xfrm>
          <a:prstGeom prst="rect">
            <a:avLst/>
          </a:prstGeom>
          <a:noFill/>
          <a:ln/>
        </p:spPr>
        <p:txBody>
          <a:bodyPr wrap="square" lIns="0" tIns="0" rIns="0" bIns="0" rtlCol="0" anchor="t"/>
          <a:lstStyle/>
          <a:p>
            <a:pPr marL="0" indent="0" algn="l">
              <a:buNone/>
            </a:pPr>
            <a:r>
              <a:rPr lang="en-US" sz="1400" b="1" dirty="0">
                <a:solidFill>
                  <a:srgbClr val="5B6E8C"/>
                </a:solidFill>
                <a:latin typeface="Times New Roman" panose="02020603050405020304" pitchFamily="18" charset="0"/>
                <a:ea typeface="Manrope" pitchFamily="34" charset="-122"/>
                <a:cs typeface="Times New Roman" panose="02020603050405020304" pitchFamily="18" charset="0"/>
              </a:rPr>
              <a:t>Technical Specifications:</a:t>
            </a: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 Develop and train supervised and unsupervised ML models (e.g., LSTM, Isolation Forest) on telemetry data (logs, metrics, traces) to predict anomalies indicative of impending system failures. Implement automated remediation scripts and orchestration workflows for self-healing, such as resource scaling, restart of failed services, or configuration rollback, based on model predictions.</a:t>
            </a:r>
            <a:endParaRPr lang="en-US" sz="1400" dirty="0">
              <a:latin typeface="Times New Roman" panose="02020603050405020304" pitchFamily="18" charset="0"/>
              <a:cs typeface="Times New Roman" panose="02020603050405020304" pitchFamily="18" charset="0"/>
            </a:endParaRPr>
          </a:p>
        </p:txBody>
      </p:sp>
      <p:sp>
        <p:nvSpPr>
          <p:cNvPr id="9" name="Text 7"/>
          <p:cNvSpPr/>
          <p:nvPr/>
        </p:nvSpPr>
        <p:spPr>
          <a:xfrm>
            <a:off x="765330" y="1960304"/>
            <a:ext cx="13452991" cy="117872"/>
          </a:xfrm>
          <a:prstGeom prst="rect">
            <a:avLst/>
          </a:prstGeom>
          <a:noFill/>
          <a:ln/>
        </p:spPr>
        <p:txBody>
          <a:bodyPr wrap="none" lIns="0" tIns="0" rIns="0" bIns="0" rtlCol="0" anchor="t"/>
          <a:lstStyle/>
          <a:p>
            <a:pPr marL="0" indent="0" algn="l">
              <a:buNone/>
            </a:pPr>
            <a:r>
              <a:rPr lang="en-US" sz="1400" b="1" dirty="0">
                <a:solidFill>
                  <a:srgbClr val="5B6E8C"/>
                </a:solidFill>
                <a:latin typeface="Times New Roman" panose="02020603050405020304" pitchFamily="18" charset="0"/>
                <a:ea typeface="Manrope" pitchFamily="34" charset="-122"/>
                <a:cs typeface="Times New Roman" panose="02020603050405020304" pitchFamily="18" charset="0"/>
              </a:rPr>
              <a:t>Implementation Roadmap:</a:t>
            </a:r>
            <a:endParaRPr lang="en-US" sz="1400" dirty="0">
              <a:latin typeface="Times New Roman" panose="02020603050405020304" pitchFamily="18" charset="0"/>
              <a:cs typeface="Times New Roman" panose="02020603050405020304" pitchFamily="18" charset="0"/>
            </a:endParaRPr>
          </a:p>
        </p:txBody>
      </p:sp>
      <p:sp>
        <p:nvSpPr>
          <p:cNvPr id="10" name="Text 8"/>
          <p:cNvSpPr/>
          <p:nvPr/>
        </p:nvSpPr>
        <p:spPr>
          <a:xfrm>
            <a:off x="765330" y="2135507"/>
            <a:ext cx="13452991" cy="117872"/>
          </a:xfrm>
          <a:prstGeom prst="rect">
            <a:avLst/>
          </a:prstGeom>
          <a:noFill/>
          <a:ln/>
        </p:spPr>
        <p:txBody>
          <a:bodyPr wrap="none" lIns="0" tIns="0" rIns="0" bIns="0" rtlCol="0" anchor="t"/>
          <a:lstStyle/>
          <a:p>
            <a:pPr marL="342900" indent="-342900" algn="l">
              <a:buSzPct val="100000"/>
              <a:buChar char="•"/>
            </a:pP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Phase 1: Data ingestion and pre-processing pipeline for cloud telemetry.</a:t>
            </a:r>
            <a:endParaRPr lang="en-US" sz="1400" dirty="0">
              <a:latin typeface="Times New Roman" panose="02020603050405020304" pitchFamily="18" charset="0"/>
              <a:cs typeface="Times New Roman" panose="02020603050405020304" pitchFamily="18" charset="0"/>
            </a:endParaRPr>
          </a:p>
        </p:txBody>
      </p:sp>
      <p:sp>
        <p:nvSpPr>
          <p:cNvPr id="11" name="Text 9"/>
          <p:cNvSpPr/>
          <p:nvPr/>
        </p:nvSpPr>
        <p:spPr>
          <a:xfrm>
            <a:off x="765330" y="2310710"/>
            <a:ext cx="13452991" cy="117872"/>
          </a:xfrm>
          <a:prstGeom prst="rect">
            <a:avLst/>
          </a:prstGeom>
          <a:noFill/>
          <a:ln/>
        </p:spPr>
        <p:txBody>
          <a:bodyPr wrap="none" lIns="0" tIns="0" rIns="0" bIns="0" rtlCol="0" anchor="t"/>
          <a:lstStyle/>
          <a:p>
            <a:pPr marL="342900" indent="-342900" algn="l">
              <a:buSzPct val="100000"/>
              <a:buChar char="•"/>
            </a:pP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Phase 2: ML model selection, training, and fine-tuning for prediction.</a:t>
            </a:r>
            <a:endParaRPr lang="en-US" sz="1400" dirty="0">
              <a:latin typeface="Times New Roman" panose="02020603050405020304" pitchFamily="18" charset="0"/>
              <a:cs typeface="Times New Roman" panose="02020603050405020304" pitchFamily="18" charset="0"/>
            </a:endParaRPr>
          </a:p>
        </p:txBody>
      </p:sp>
      <p:sp>
        <p:nvSpPr>
          <p:cNvPr id="12" name="Text 10"/>
          <p:cNvSpPr/>
          <p:nvPr/>
        </p:nvSpPr>
        <p:spPr>
          <a:xfrm>
            <a:off x="765330" y="2475673"/>
            <a:ext cx="13452991" cy="117872"/>
          </a:xfrm>
          <a:prstGeom prst="rect">
            <a:avLst/>
          </a:prstGeom>
          <a:noFill/>
          <a:ln/>
        </p:spPr>
        <p:txBody>
          <a:bodyPr wrap="none" lIns="0" tIns="0" rIns="0" bIns="0" rtlCol="0" anchor="t"/>
          <a:lstStyle/>
          <a:p>
            <a:pPr marL="342900" indent="-342900" algn="l">
              <a:buSzPct val="100000"/>
              <a:buChar char="•"/>
            </a:pP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Phase 3: Development of auto-healing action library and orchestration.</a:t>
            </a:r>
            <a:endParaRPr lang="en-US" sz="1400" dirty="0">
              <a:latin typeface="Times New Roman" panose="02020603050405020304" pitchFamily="18" charset="0"/>
              <a:cs typeface="Times New Roman" panose="02020603050405020304" pitchFamily="18" charset="0"/>
            </a:endParaRPr>
          </a:p>
        </p:txBody>
      </p:sp>
      <p:sp>
        <p:nvSpPr>
          <p:cNvPr id="13" name="Text 11"/>
          <p:cNvSpPr/>
          <p:nvPr/>
        </p:nvSpPr>
        <p:spPr>
          <a:xfrm>
            <a:off x="765330" y="2630626"/>
            <a:ext cx="13452991" cy="117872"/>
          </a:xfrm>
          <a:prstGeom prst="rect">
            <a:avLst/>
          </a:prstGeom>
          <a:noFill/>
          <a:ln/>
        </p:spPr>
        <p:txBody>
          <a:bodyPr wrap="none" lIns="0" tIns="0" rIns="0" bIns="0" rtlCol="0" anchor="t"/>
          <a:lstStyle/>
          <a:p>
            <a:pPr marL="342900" indent="-342900" algn="l">
              <a:buSzPct val="100000"/>
              <a:buChar char="•"/>
            </a:pP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Phase 4: Integration with existing cloud management platforms.</a:t>
            </a:r>
            <a:endParaRPr lang="en-US" sz="1400" dirty="0">
              <a:latin typeface="Times New Roman" panose="02020603050405020304" pitchFamily="18" charset="0"/>
              <a:cs typeface="Times New Roman" panose="02020603050405020304" pitchFamily="18" charset="0"/>
            </a:endParaRPr>
          </a:p>
        </p:txBody>
      </p:sp>
      <p:sp>
        <p:nvSpPr>
          <p:cNvPr id="14" name="Text 12"/>
          <p:cNvSpPr/>
          <p:nvPr/>
        </p:nvSpPr>
        <p:spPr>
          <a:xfrm>
            <a:off x="772949" y="2814945"/>
            <a:ext cx="13452991" cy="117872"/>
          </a:xfrm>
          <a:prstGeom prst="rect">
            <a:avLst/>
          </a:prstGeom>
          <a:noFill/>
          <a:ln/>
        </p:spPr>
        <p:txBody>
          <a:bodyPr wrap="none" lIns="0" tIns="0" rIns="0" bIns="0" rtlCol="0" anchor="t"/>
          <a:lstStyle/>
          <a:p>
            <a:pPr marL="0" indent="0" algn="l">
              <a:buNone/>
            </a:pPr>
            <a:r>
              <a:rPr lang="en-US" sz="1400" b="1" dirty="0">
                <a:solidFill>
                  <a:srgbClr val="5B6E8C"/>
                </a:solidFill>
                <a:latin typeface="Times New Roman" panose="02020603050405020304" pitchFamily="18" charset="0"/>
                <a:ea typeface="Manrope" pitchFamily="34" charset="-122"/>
                <a:cs typeface="Times New Roman" panose="02020603050405020304" pitchFamily="18" charset="0"/>
              </a:rPr>
              <a:t>Success Metrics:</a:t>
            </a:r>
            <a:endParaRPr lang="en-US" sz="1400" dirty="0">
              <a:latin typeface="Times New Roman" panose="02020603050405020304" pitchFamily="18" charset="0"/>
              <a:cs typeface="Times New Roman" panose="02020603050405020304" pitchFamily="18" charset="0"/>
            </a:endParaRPr>
          </a:p>
        </p:txBody>
      </p:sp>
      <p:sp>
        <p:nvSpPr>
          <p:cNvPr id="15" name="Text 13"/>
          <p:cNvSpPr/>
          <p:nvPr/>
        </p:nvSpPr>
        <p:spPr>
          <a:xfrm>
            <a:off x="772949" y="2996990"/>
            <a:ext cx="13452991" cy="117872"/>
          </a:xfrm>
          <a:prstGeom prst="rect">
            <a:avLst/>
          </a:prstGeom>
          <a:noFill/>
          <a:ln/>
        </p:spPr>
        <p:txBody>
          <a:bodyPr wrap="none" lIns="0" tIns="0" rIns="0" bIns="0" rtlCol="0" anchor="t"/>
          <a:lstStyle/>
          <a:p>
            <a:pPr marL="342900" indent="-342900" algn="l">
              <a:buSzPct val="100000"/>
              <a:buChar char="•"/>
            </a:pP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99.99% service availability (uptime).</a:t>
            </a:r>
            <a:endParaRPr lang="en-US" sz="1400" dirty="0">
              <a:latin typeface="Times New Roman" panose="02020603050405020304" pitchFamily="18" charset="0"/>
              <a:cs typeface="Times New Roman" panose="02020603050405020304" pitchFamily="18" charset="0"/>
            </a:endParaRPr>
          </a:p>
        </p:txBody>
      </p:sp>
      <p:sp>
        <p:nvSpPr>
          <p:cNvPr id="16" name="Text 14"/>
          <p:cNvSpPr/>
          <p:nvPr/>
        </p:nvSpPr>
        <p:spPr>
          <a:xfrm>
            <a:off x="765330" y="3175087"/>
            <a:ext cx="13452991" cy="117872"/>
          </a:xfrm>
          <a:prstGeom prst="rect">
            <a:avLst/>
          </a:prstGeom>
          <a:noFill/>
          <a:ln/>
        </p:spPr>
        <p:txBody>
          <a:bodyPr wrap="none" lIns="0" tIns="0" rIns="0" bIns="0" rtlCol="0" anchor="t"/>
          <a:lstStyle/>
          <a:p>
            <a:pPr marL="342900" indent="-342900" algn="l">
              <a:buSzPct val="100000"/>
              <a:buChar char="•"/>
            </a:pP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Mean Time To Recovery (MTTR) reduced by 50%.</a:t>
            </a:r>
            <a:endParaRPr lang="en-US" sz="1400" dirty="0">
              <a:latin typeface="Times New Roman" panose="02020603050405020304" pitchFamily="18" charset="0"/>
              <a:cs typeface="Times New Roman" panose="02020603050405020304" pitchFamily="18" charset="0"/>
            </a:endParaRPr>
          </a:p>
        </p:txBody>
      </p:sp>
      <p:sp>
        <p:nvSpPr>
          <p:cNvPr id="17" name="Text 15"/>
          <p:cNvSpPr/>
          <p:nvPr/>
        </p:nvSpPr>
        <p:spPr>
          <a:xfrm>
            <a:off x="772949" y="3364506"/>
            <a:ext cx="13452991" cy="117872"/>
          </a:xfrm>
          <a:prstGeom prst="rect">
            <a:avLst/>
          </a:prstGeom>
          <a:noFill/>
          <a:ln/>
        </p:spPr>
        <p:txBody>
          <a:bodyPr wrap="none" lIns="0" tIns="0" rIns="0" bIns="0" rtlCol="0" anchor="t"/>
          <a:lstStyle/>
          <a:p>
            <a:pPr marL="342900" indent="-342900" algn="l">
              <a:buSzPct val="100000"/>
              <a:buChar char="•"/>
            </a:pP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15% reduction in human-triggered incident resolution.</a:t>
            </a:r>
            <a:endParaRPr lang="en-US" sz="1400" dirty="0">
              <a:latin typeface="Times New Roman" panose="02020603050405020304" pitchFamily="18" charset="0"/>
              <a:cs typeface="Times New Roman" panose="02020603050405020304" pitchFamily="18" charset="0"/>
            </a:endParaRPr>
          </a:p>
        </p:txBody>
      </p:sp>
      <p:sp>
        <p:nvSpPr>
          <p:cNvPr id="18" name="Text 16"/>
          <p:cNvSpPr/>
          <p:nvPr/>
        </p:nvSpPr>
        <p:spPr>
          <a:xfrm>
            <a:off x="772949" y="3571286"/>
            <a:ext cx="13452991" cy="117872"/>
          </a:xfrm>
          <a:prstGeom prst="rect">
            <a:avLst/>
          </a:prstGeom>
          <a:noFill/>
          <a:ln/>
        </p:spPr>
        <p:txBody>
          <a:bodyPr wrap="none" lIns="0" tIns="0" rIns="0" bIns="0" rtlCol="0" anchor="t"/>
          <a:lstStyle/>
          <a:p>
            <a:pPr marL="0" indent="0" algn="l">
              <a:buNone/>
            </a:pPr>
            <a:r>
              <a:rPr lang="en-US" sz="1400" b="1" dirty="0">
                <a:solidFill>
                  <a:srgbClr val="5B6E8C"/>
                </a:solidFill>
                <a:latin typeface="Times New Roman" panose="02020603050405020304" pitchFamily="18" charset="0"/>
                <a:ea typeface="Manrope" pitchFamily="34" charset="-122"/>
                <a:cs typeface="Times New Roman" panose="02020603050405020304" pitchFamily="18" charset="0"/>
              </a:rPr>
              <a:t>Validation Criteria:</a:t>
            </a: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 Rigorous A/B testing in staging environments, controlled chaos engineering experiments, and comparison against baseline </a:t>
            </a:r>
          </a:p>
          <a:p>
            <a:pPr marL="0" indent="0" algn="l">
              <a:buNone/>
            </a:pP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performance. Evaluate model accuracy (precision, recall) and speed of remediation.</a:t>
            </a:r>
            <a:endParaRPr lang="en-US" sz="1400" dirty="0">
              <a:latin typeface="Times New Roman" panose="02020603050405020304" pitchFamily="18" charset="0"/>
              <a:cs typeface="Times New Roman" panose="02020603050405020304" pitchFamily="18" charset="0"/>
            </a:endParaRPr>
          </a:p>
        </p:txBody>
      </p:sp>
      <p:sp>
        <p:nvSpPr>
          <p:cNvPr id="19" name="Text 17"/>
          <p:cNvSpPr/>
          <p:nvPr/>
        </p:nvSpPr>
        <p:spPr>
          <a:xfrm>
            <a:off x="765323" y="3977865"/>
            <a:ext cx="13452991" cy="117872"/>
          </a:xfrm>
          <a:prstGeom prst="rect">
            <a:avLst/>
          </a:prstGeom>
          <a:noFill/>
          <a:ln/>
        </p:spPr>
        <p:txBody>
          <a:bodyPr wrap="none" lIns="0" tIns="0" rIns="0" bIns="0" rtlCol="0" anchor="t"/>
          <a:lstStyle/>
          <a:p>
            <a:pPr marL="0" indent="0" algn="l">
              <a:buNone/>
            </a:pPr>
            <a:r>
              <a:rPr lang="en-US" sz="1400" b="1" dirty="0">
                <a:solidFill>
                  <a:srgbClr val="5B6E8C"/>
                </a:solidFill>
                <a:latin typeface="Times New Roman" panose="02020603050405020304" pitchFamily="18" charset="0"/>
                <a:ea typeface="Manrope" pitchFamily="34" charset="-122"/>
                <a:cs typeface="Times New Roman" panose="02020603050405020304" pitchFamily="18" charset="0"/>
              </a:rPr>
              <a:t>Deliverables:</a:t>
            </a: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 Trained ML models, auto-healing service module, API for integration, comprehensive documentation.</a:t>
            </a:r>
            <a:endParaRPr lang="en-US" sz="1400" dirty="0">
              <a:latin typeface="Times New Roman" panose="02020603050405020304" pitchFamily="18" charset="0"/>
              <a:cs typeface="Times New Roman" panose="02020603050405020304" pitchFamily="18" charset="0"/>
            </a:endParaRPr>
          </a:p>
        </p:txBody>
      </p:sp>
      <p:sp>
        <p:nvSpPr>
          <p:cNvPr id="84" name="Shape 18"/>
          <p:cNvSpPr/>
          <p:nvPr/>
        </p:nvSpPr>
        <p:spPr>
          <a:xfrm>
            <a:off x="389210" y="4294382"/>
            <a:ext cx="13836729" cy="3859495"/>
          </a:xfrm>
          <a:prstGeom prst="roundRect">
            <a:avLst>
              <a:gd name="adj" fmla="val 5136"/>
            </a:avLst>
          </a:prstGeom>
          <a:solidFill>
            <a:srgbClr val="FFFFFF"/>
          </a:solidFill>
          <a:ln w="7620">
            <a:solidFill>
              <a:srgbClr val="B3D5E4"/>
            </a:solidFill>
            <a:prstDash val="solid"/>
          </a:ln>
        </p:spPr>
      </p:sp>
      <p:sp>
        <p:nvSpPr>
          <p:cNvPr id="85" name="Shape 19"/>
          <p:cNvSpPr/>
          <p:nvPr/>
        </p:nvSpPr>
        <p:spPr>
          <a:xfrm>
            <a:off x="414034" y="4303396"/>
            <a:ext cx="287142" cy="3827861"/>
          </a:xfrm>
          <a:prstGeom prst="roundRect">
            <a:avLst>
              <a:gd name="adj" fmla="val 34408"/>
            </a:avLst>
          </a:prstGeom>
          <a:solidFill>
            <a:srgbClr val="E6F7FF"/>
          </a:solidFill>
          <a:ln/>
        </p:spPr>
      </p:sp>
      <p:sp>
        <p:nvSpPr>
          <p:cNvPr id="86" name="Text 20"/>
          <p:cNvSpPr/>
          <p:nvPr/>
        </p:nvSpPr>
        <p:spPr>
          <a:xfrm>
            <a:off x="450270" y="6069800"/>
            <a:ext cx="216000" cy="216000"/>
          </a:xfrm>
          <a:prstGeom prst="rect">
            <a:avLst/>
          </a:prstGeom>
          <a:noFill/>
          <a:ln/>
        </p:spPr>
        <p:txBody>
          <a:bodyPr wrap="none" lIns="0" tIns="0" rIns="0" bIns="0" rtlCol="0" anchor="t"/>
          <a:lstStyle/>
          <a:p>
            <a:pPr marL="0" indent="0" algn="l">
              <a:buNone/>
            </a:pPr>
            <a:r>
              <a:rPr lang="en-US" sz="1400" b="1" dirty="0">
                <a:solidFill>
                  <a:srgbClr val="000000"/>
                </a:solidFill>
                <a:latin typeface="Times New Roman" panose="02020603050405020304" pitchFamily="18" charset="0"/>
                <a:ea typeface="Alexandria Medium" pitchFamily="34" charset="-122"/>
                <a:cs typeface="Times New Roman" panose="02020603050405020304" pitchFamily="18" charset="0"/>
              </a:rPr>
              <a:t>2</a:t>
            </a:r>
            <a:endParaRPr lang="en-US" sz="1400" b="1" dirty="0">
              <a:latin typeface="Times New Roman" panose="02020603050405020304" pitchFamily="18" charset="0"/>
              <a:cs typeface="Times New Roman" panose="02020603050405020304" pitchFamily="18" charset="0"/>
            </a:endParaRPr>
          </a:p>
        </p:txBody>
      </p:sp>
      <p:sp>
        <p:nvSpPr>
          <p:cNvPr id="87" name="Text 21"/>
          <p:cNvSpPr/>
          <p:nvPr/>
        </p:nvSpPr>
        <p:spPr>
          <a:xfrm>
            <a:off x="780568" y="4303397"/>
            <a:ext cx="2228017" cy="138232"/>
          </a:xfrm>
          <a:prstGeom prst="rect">
            <a:avLst/>
          </a:prstGeom>
          <a:noFill/>
          <a:ln/>
        </p:spPr>
        <p:txBody>
          <a:bodyPr wrap="none" lIns="0" tIns="0" rIns="0" bIns="0" rtlCol="0" anchor="t"/>
          <a:lstStyle/>
          <a:p>
            <a:pPr marL="0" indent="0" algn="l">
              <a:buNone/>
            </a:pPr>
            <a:r>
              <a:rPr lang="en-US" sz="1600" dirty="0">
                <a:solidFill>
                  <a:srgbClr val="5B6E8C"/>
                </a:solidFill>
                <a:latin typeface="Times New Roman" panose="02020603050405020304" pitchFamily="18" charset="0"/>
                <a:ea typeface="Alexandria Medium" pitchFamily="34" charset="-122"/>
                <a:cs typeface="Times New Roman" panose="02020603050405020304" pitchFamily="18" charset="0"/>
              </a:rPr>
              <a:t>DevSecOps Threat Detection Integration</a:t>
            </a:r>
            <a:endParaRPr lang="en-US" sz="1600" dirty="0">
              <a:latin typeface="Times New Roman" panose="02020603050405020304" pitchFamily="18" charset="0"/>
              <a:cs typeface="Times New Roman" panose="02020603050405020304" pitchFamily="18" charset="0"/>
            </a:endParaRPr>
          </a:p>
        </p:txBody>
      </p:sp>
      <p:sp>
        <p:nvSpPr>
          <p:cNvPr id="88" name="Text 22"/>
          <p:cNvSpPr/>
          <p:nvPr/>
        </p:nvSpPr>
        <p:spPr>
          <a:xfrm>
            <a:off x="765329" y="4544140"/>
            <a:ext cx="13452991" cy="117872"/>
          </a:xfrm>
          <a:prstGeom prst="rect">
            <a:avLst/>
          </a:prstGeom>
          <a:noFill/>
          <a:ln/>
        </p:spPr>
        <p:txBody>
          <a:bodyPr wrap="none" lIns="0" tIns="0" rIns="0" bIns="0" rtlCol="0" anchor="t"/>
          <a:lstStyle/>
          <a:p>
            <a:pPr marL="0" indent="0" algn="l">
              <a:buNone/>
            </a:pPr>
            <a:r>
              <a:rPr lang="en-US" sz="1400" b="1" dirty="0">
                <a:solidFill>
                  <a:srgbClr val="5B6E8C"/>
                </a:solidFill>
                <a:latin typeface="Times New Roman" panose="02020603050405020304" pitchFamily="18" charset="0"/>
                <a:ea typeface="Manrope" pitchFamily="34" charset="-122"/>
                <a:cs typeface="Times New Roman" panose="02020603050405020304" pitchFamily="18" charset="0"/>
              </a:rPr>
              <a:t>Technical Specifications:</a:t>
            </a: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 Design a unified DevSecOps framework that integrates real-time, ML-powered threat detection into the CI/CD pipeline </a:t>
            </a:r>
          </a:p>
          <a:p>
            <a:pPr marL="0" indent="0" algn="l">
              <a:buNone/>
            </a:pP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(e.g., static/dynamic code analysis, container scanning, infrastructure as code validation) and runtime environment (e.g., behavioral anomaly detection, </a:t>
            </a:r>
          </a:p>
          <a:p>
            <a:pPr marL="0" indent="0" algn="l">
              <a:buNone/>
            </a:pP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network traffic analysis). Leverage explainable AI (XAI) for transparency in threat flagging.</a:t>
            </a:r>
            <a:endParaRPr lang="en-US" sz="1400" dirty="0">
              <a:latin typeface="Times New Roman" panose="02020603050405020304" pitchFamily="18" charset="0"/>
              <a:cs typeface="Times New Roman" panose="02020603050405020304" pitchFamily="18" charset="0"/>
            </a:endParaRPr>
          </a:p>
        </p:txBody>
      </p:sp>
      <p:sp>
        <p:nvSpPr>
          <p:cNvPr id="89" name="Text 23"/>
          <p:cNvSpPr/>
          <p:nvPr/>
        </p:nvSpPr>
        <p:spPr>
          <a:xfrm>
            <a:off x="780568" y="5240540"/>
            <a:ext cx="13452991" cy="117872"/>
          </a:xfrm>
          <a:prstGeom prst="rect">
            <a:avLst/>
          </a:prstGeom>
          <a:noFill/>
          <a:ln/>
        </p:spPr>
        <p:txBody>
          <a:bodyPr wrap="none" lIns="0" tIns="0" rIns="0" bIns="0" rtlCol="0" anchor="t"/>
          <a:lstStyle/>
          <a:p>
            <a:pPr marL="0" indent="0" algn="l">
              <a:buNone/>
            </a:pPr>
            <a:r>
              <a:rPr lang="en-US" sz="1400" b="1" dirty="0">
                <a:solidFill>
                  <a:srgbClr val="5B6E8C"/>
                </a:solidFill>
                <a:latin typeface="Times New Roman" panose="02020603050405020304" pitchFamily="18" charset="0"/>
                <a:ea typeface="Manrope" pitchFamily="34" charset="-122"/>
                <a:cs typeface="Times New Roman" panose="02020603050405020304" pitchFamily="18" charset="0"/>
              </a:rPr>
              <a:t>Implementation Roadmap:</a:t>
            </a:r>
            <a:endParaRPr lang="en-US" sz="1400" dirty="0">
              <a:latin typeface="Times New Roman" panose="02020603050405020304" pitchFamily="18" charset="0"/>
              <a:cs typeface="Times New Roman" panose="02020603050405020304" pitchFamily="18" charset="0"/>
            </a:endParaRPr>
          </a:p>
        </p:txBody>
      </p:sp>
      <p:sp>
        <p:nvSpPr>
          <p:cNvPr id="90" name="Text 24"/>
          <p:cNvSpPr/>
          <p:nvPr/>
        </p:nvSpPr>
        <p:spPr>
          <a:xfrm>
            <a:off x="765324" y="5454019"/>
            <a:ext cx="13452991" cy="117872"/>
          </a:xfrm>
          <a:prstGeom prst="rect">
            <a:avLst/>
          </a:prstGeom>
          <a:noFill/>
          <a:ln/>
        </p:spPr>
        <p:txBody>
          <a:bodyPr wrap="none" lIns="0" tIns="0" rIns="0" bIns="0" rtlCol="0" anchor="t"/>
          <a:lstStyle/>
          <a:p>
            <a:pPr marL="342900" indent="-342900" algn="l">
              <a:buSzPct val="100000"/>
              <a:buChar char="•"/>
            </a:pP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Phase 1: Integration of security scanning tools into CI/CD.</a:t>
            </a:r>
            <a:endParaRPr lang="en-US" sz="1400" dirty="0">
              <a:latin typeface="Times New Roman" panose="02020603050405020304" pitchFamily="18" charset="0"/>
              <a:cs typeface="Times New Roman" panose="02020603050405020304" pitchFamily="18" charset="0"/>
            </a:endParaRPr>
          </a:p>
        </p:txBody>
      </p:sp>
      <p:sp>
        <p:nvSpPr>
          <p:cNvPr id="91" name="Text 25"/>
          <p:cNvSpPr/>
          <p:nvPr/>
        </p:nvSpPr>
        <p:spPr>
          <a:xfrm>
            <a:off x="765325" y="5684287"/>
            <a:ext cx="13452991" cy="117872"/>
          </a:xfrm>
          <a:prstGeom prst="rect">
            <a:avLst/>
          </a:prstGeom>
          <a:noFill/>
          <a:ln/>
        </p:spPr>
        <p:txBody>
          <a:bodyPr wrap="none" lIns="0" tIns="0" rIns="0" bIns="0" rtlCol="0" anchor="t"/>
          <a:lstStyle/>
          <a:p>
            <a:pPr marL="342900" indent="-342900" algn="l">
              <a:buSzPct val="100000"/>
              <a:buChar char="•"/>
            </a:pP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Phase 2: Development of ML models for runtime threat detection.</a:t>
            </a:r>
            <a:endParaRPr lang="en-US" sz="1400" dirty="0">
              <a:latin typeface="Times New Roman" panose="02020603050405020304" pitchFamily="18" charset="0"/>
              <a:cs typeface="Times New Roman" panose="02020603050405020304" pitchFamily="18" charset="0"/>
            </a:endParaRPr>
          </a:p>
        </p:txBody>
      </p:sp>
      <p:sp>
        <p:nvSpPr>
          <p:cNvPr id="92" name="Text 26"/>
          <p:cNvSpPr/>
          <p:nvPr/>
        </p:nvSpPr>
        <p:spPr>
          <a:xfrm>
            <a:off x="765326" y="5934436"/>
            <a:ext cx="13452991" cy="117872"/>
          </a:xfrm>
          <a:prstGeom prst="rect">
            <a:avLst/>
          </a:prstGeom>
          <a:noFill/>
          <a:ln/>
        </p:spPr>
        <p:txBody>
          <a:bodyPr wrap="none" lIns="0" tIns="0" rIns="0" bIns="0" rtlCol="0" anchor="t"/>
          <a:lstStyle/>
          <a:p>
            <a:pPr marL="342900" indent="-342900" algn="l">
              <a:buSzPct val="100000"/>
              <a:buChar char="•"/>
            </a:pP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Phase 3: Creation of a centralized security event management system.</a:t>
            </a:r>
            <a:endParaRPr lang="en-US" sz="1400" dirty="0">
              <a:latin typeface="Times New Roman" panose="02020603050405020304" pitchFamily="18" charset="0"/>
              <a:cs typeface="Times New Roman" panose="02020603050405020304" pitchFamily="18" charset="0"/>
            </a:endParaRPr>
          </a:p>
        </p:txBody>
      </p:sp>
      <p:sp>
        <p:nvSpPr>
          <p:cNvPr id="93" name="Text 27"/>
          <p:cNvSpPr/>
          <p:nvPr/>
        </p:nvSpPr>
        <p:spPr>
          <a:xfrm>
            <a:off x="772948" y="6177800"/>
            <a:ext cx="13452991" cy="117872"/>
          </a:xfrm>
          <a:prstGeom prst="rect">
            <a:avLst/>
          </a:prstGeom>
          <a:noFill/>
          <a:ln/>
        </p:spPr>
        <p:txBody>
          <a:bodyPr wrap="none" lIns="0" tIns="0" rIns="0" bIns="0" rtlCol="0" anchor="t"/>
          <a:lstStyle/>
          <a:p>
            <a:pPr marL="342900" indent="-342900" algn="l">
              <a:buSzPct val="100000"/>
              <a:buChar char="•"/>
            </a:pP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Phase 4: Workflow automation for security incident response.</a:t>
            </a:r>
            <a:endParaRPr lang="en-US" sz="1400" dirty="0">
              <a:latin typeface="Times New Roman" panose="02020603050405020304" pitchFamily="18" charset="0"/>
              <a:cs typeface="Times New Roman" panose="02020603050405020304" pitchFamily="18" charset="0"/>
            </a:endParaRPr>
          </a:p>
        </p:txBody>
      </p:sp>
      <p:sp>
        <p:nvSpPr>
          <p:cNvPr id="94" name="Text 28"/>
          <p:cNvSpPr/>
          <p:nvPr/>
        </p:nvSpPr>
        <p:spPr>
          <a:xfrm>
            <a:off x="765327" y="6442831"/>
            <a:ext cx="13452991" cy="117872"/>
          </a:xfrm>
          <a:prstGeom prst="rect">
            <a:avLst/>
          </a:prstGeom>
          <a:noFill/>
          <a:ln/>
        </p:spPr>
        <p:txBody>
          <a:bodyPr wrap="none" lIns="0" tIns="0" rIns="0" bIns="0" rtlCol="0" anchor="t"/>
          <a:lstStyle/>
          <a:p>
            <a:pPr marL="0" indent="0" algn="l">
              <a:buNone/>
            </a:pPr>
            <a:r>
              <a:rPr lang="en-US" sz="1400" b="1" dirty="0">
                <a:solidFill>
                  <a:srgbClr val="5B6E8C"/>
                </a:solidFill>
                <a:latin typeface="Times New Roman" panose="02020603050405020304" pitchFamily="18" charset="0"/>
                <a:ea typeface="Manrope" pitchFamily="34" charset="-122"/>
                <a:cs typeface="Times New Roman" panose="02020603050405020304" pitchFamily="18" charset="0"/>
              </a:rPr>
              <a:t>Success Metrics:</a:t>
            </a:r>
            <a:endParaRPr lang="en-US" sz="1400" dirty="0">
              <a:latin typeface="Times New Roman" panose="02020603050405020304" pitchFamily="18" charset="0"/>
              <a:cs typeface="Times New Roman" panose="02020603050405020304" pitchFamily="18" charset="0"/>
            </a:endParaRPr>
          </a:p>
        </p:txBody>
      </p:sp>
      <p:sp>
        <p:nvSpPr>
          <p:cNvPr id="95" name="Text 29"/>
          <p:cNvSpPr/>
          <p:nvPr/>
        </p:nvSpPr>
        <p:spPr>
          <a:xfrm>
            <a:off x="772948" y="6707862"/>
            <a:ext cx="13452991" cy="117872"/>
          </a:xfrm>
          <a:prstGeom prst="rect">
            <a:avLst/>
          </a:prstGeom>
          <a:noFill/>
          <a:ln/>
        </p:spPr>
        <p:txBody>
          <a:bodyPr wrap="none" lIns="0" tIns="0" rIns="0" bIns="0" rtlCol="0" anchor="t"/>
          <a:lstStyle/>
          <a:p>
            <a:pPr marL="342900" indent="-342900" algn="l">
              <a:buSzPct val="100000"/>
              <a:buChar char="•"/>
            </a:pP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90% detection of critical vulnerabilities pre-deployment.</a:t>
            </a:r>
            <a:endParaRPr lang="en-US" sz="1400" dirty="0">
              <a:latin typeface="Times New Roman" panose="02020603050405020304" pitchFamily="18" charset="0"/>
              <a:cs typeface="Times New Roman" panose="02020603050405020304" pitchFamily="18" charset="0"/>
            </a:endParaRPr>
          </a:p>
        </p:txBody>
      </p:sp>
      <p:sp>
        <p:nvSpPr>
          <p:cNvPr id="96" name="Text 30"/>
          <p:cNvSpPr/>
          <p:nvPr/>
        </p:nvSpPr>
        <p:spPr>
          <a:xfrm>
            <a:off x="772948" y="6921816"/>
            <a:ext cx="13452991" cy="117872"/>
          </a:xfrm>
          <a:prstGeom prst="rect">
            <a:avLst/>
          </a:prstGeom>
          <a:noFill/>
          <a:ln/>
        </p:spPr>
        <p:txBody>
          <a:bodyPr wrap="none" lIns="0" tIns="0" rIns="0" bIns="0" rtlCol="0" anchor="t"/>
          <a:lstStyle/>
          <a:p>
            <a:pPr marL="342900" indent="-342900" algn="l">
              <a:buSzPct val="100000"/>
              <a:buChar char="•"/>
            </a:pP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30% reduction in security incidents attributed to misconfigurations.</a:t>
            </a:r>
            <a:endParaRPr lang="en-US" sz="1400" dirty="0">
              <a:latin typeface="Times New Roman" panose="02020603050405020304" pitchFamily="18" charset="0"/>
              <a:cs typeface="Times New Roman" panose="02020603050405020304" pitchFamily="18" charset="0"/>
            </a:endParaRPr>
          </a:p>
        </p:txBody>
      </p:sp>
      <p:sp>
        <p:nvSpPr>
          <p:cNvPr id="97" name="Text 31"/>
          <p:cNvSpPr/>
          <p:nvPr/>
        </p:nvSpPr>
        <p:spPr>
          <a:xfrm>
            <a:off x="772948" y="7127796"/>
            <a:ext cx="13452991" cy="117872"/>
          </a:xfrm>
          <a:prstGeom prst="rect">
            <a:avLst/>
          </a:prstGeom>
          <a:noFill/>
          <a:ln/>
        </p:spPr>
        <p:txBody>
          <a:bodyPr wrap="none" lIns="0" tIns="0" rIns="0" bIns="0" rtlCol="0" anchor="t"/>
          <a:lstStyle/>
          <a:p>
            <a:pPr marL="342900" indent="-342900" algn="l">
              <a:buSzPct val="100000"/>
              <a:buChar char="•"/>
            </a:pP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10% decrease in overall security team's alert fatigue.</a:t>
            </a:r>
            <a:endParaRPr lang="en-US" sz="1400" dirty="0">
              <a:latin typeface="Times New Roman" panose="02020603050405020304" pitchFamily="18" charset="0"/>
              <a:cs typeface="Times New Roman" panose="02020603050405020304" pitchFamily="18" charset="0"/>
            </a:endParaRPr>
          </a:p>
        </p:txBody>
      </p:sp>
      <p:sp>
        <p:nvSpPr>
          <p:cNvPr id="98" name="Text 32"/>
          <p:cNvSpPr/>
          <p:nvPr/>
        </p:nvSpPr>
        <p:spPr>
          <a:xfrm>
            <a:off x="765328" y="7371160"/>
            <a:ext cx="13452991" cy="117872"/>
          </a:xfrm>
          <a:prstGeom prst="rect">
            <a:avLst/>
          </a:prstGeom>
          <a:noFill/>
          <a:ln/>
        </p:spPr>
        <p:txBody>
          <a:bodyPr wrap="none" lIns="0" tIns="0" rIns="0" bIns="0" rtlCol="0" anchor="t"/>
          <a:lstStyle/>
          <a:p>
            <a:pPr marL="0" indent="0" algn="l">
              <a:buNone/>
            </a:pPr>
            <a:r>
              <a:rPr lang="en-US" sz="1400" b="1" dirty="0">
                <a:solidFill>
                  <a:srgbClr val="5B6E8C"/>
                </a:solidFill>
                <a:latin typeface="Times New Roman" panose="02020603050405020304" pitchFamily="18" charset="0"/>
                <a:ea typeface="Manrope" pitchFamily="34" charset="-122"/>
                <a:cs typeface="Times New Roman" panose="02020603050405020304" pitchFamily="18" charset="0"/>
              </a:rPr>
              <a:t>Validation Criteria:</a:t>
            </a: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 Regular penetration testing, adherence to compliance standards (e.g., ISO 27001, NIST), security audits, and red team exercises. </a:t>
            </a:r>
          </a:p>
          <a:p>
            <a:pPr marL="0" indent="0" algn="l">
              <a:buNone/>
            </a:pP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Measure False Positive Rates (FPR) and False Negative Rates (FNR).</a:t>
            </a:r>
            <a:endParaRPr lang="en-US" sz="1400" dirty="0">
              <a:latin typeface="Times New Roman" panose="02020603050405020304" pitchFamily="18" charset="0"/>
              <a:cs typeface="Times New Roman" panose="02020603050405020304" pitchFamily="18" charset="0"/>
            </a:endParaRPr>
          </a:p>
        </p:txBody>
      </p:sp>
      <p:sp>
        <p:nvSpPr>
          <p:cNvPr id="99" name="Text 33"/>
          <p:cNvSpPr/>
          <p:nvPr/>
        </p:nvSpPr>
        <p:spPr>
          <a:xfrm>
            <a:off x="772948" y="7826456"/>
            <a:ext cx="13452991" cy="117872"/>
          </a:xfrm>
          <a:prstGeom prst="rect">
            <a:avLst/>
          </a:prstGeom>
          <a:noFill/>
          <a:ln/>
        </p:spPr>
        <p:txBody>
          <a:bodyPr wrap="none" lIns="0" tIns="0" rIns="0" bIns="0" rtlCol="0" anchor="t"/>
          <a:lstStyle/>
          <a:p>
            <a:pPr marL="0" indent="0" algn="l">
              <a:buNone/>
            </a:pPr>
            <a:r>
              <a:rPr lang="en-US" sz="1400" b="1" dirty="0">
                <a:solidFill>
                  <a:srgbClr val="5B6E8C"/>
                </a:solidFill>
                <a:latin typeface="Times New Roman" panose="02020603050405020304" pitchFamily="18" charset="0"/>
                <a:ea typeface="Manrope" pitchFamily="34" charset="-122"/>
                <a:cs typeface="Times New Roman" panose="02020603050405020304" pitchFamily="18" charset="0"/>
              </a:rPr>
              <a:t>Deliverables:</a:t>
            </a:r>
            <a:r>
              <a:rPr lang="en-US" sz="1400" dirty="0">
                <a:solidFill>
                  <a:srgbClr val="5B6E8C"/>
                </a:solidFill>
                <a:latin typeface="Times New Roman" panose="02020603050405020304" pitchFamily="18" charset="0"/>
                <a:ea typeface="Manrope" pitchFamily="34" charset="-122"/>
                <a:cs typeface="Times New Roman" panose="02020603050405020304" pitchFamily="18" charset="0"/>
              </a:rPr>
              <a:t> Integrated DevSecOps pipeline, real-time threat detection engine, security orchestration and automation (SOAR) playbooks.</a:t>
            </a:r>
            <a:endParaRPr lang="en-US" sz="1400" dirty="0">
              <a:latin typeface="Times New Roman" panose="02020603050405020304" pitchFamily="18" charset="0"/>
              <a:cs typeface="Times New Roman" panose="02020603050405020304" pitchFamily="18" charset="0"/>
            </a:endParaRPr>
          </a:p>
        </p:txBody>
      </p:sp>
      <p:pic>
        <p:nvPicPr>
          <p:cNvPr id="101" name="Picture 100">
            <a:extLst>
              <a:ext uri="{FF2B5EF4-FFF2-40B4-BE49-F238E27FC236}">
                <a16:creationId xmlns:a16="http://schemas.microsoft.com/office/drawing/2014/main" id="{95C4FEF9-4E44-7450-9ED9-EE4CEE600D13}"/>
              </a:ext>
            </a:extLst>
          </p:cNvPr>
          <p:cNvPicPr>
            <a:picLocks noChangeAspect="1"/>
          </p:cNvPicPr>
          <p:nvPr/>
        </p:nvPicPr>
        <p:blipFill>
          <a:blip r:embed="rId3"/>
          <a:stretch>
            <a:fillRect/>
          </a:stretch>
        </p:blipFill>
        <p:spPr>
          <a:xfrm>
            <a:off x="14241190" y="7810298"/>
            <a:ext cx="335321" cy="335229"/>
          </a:xfrm>
          <a:prstGeom prst="rect">
            <a:avLst/>
          </a:prstGeom>
        </p:spPr>
      </p:pic>
      <p:pic>
        <p:nvPicPr>
          <p:cNvPr id="102" name="Picture 101">
            <a:extLst>
              <a:ext uri="{FF2B5EF4-FFF2-40B4-BE49-F238E27FC236}">
                <a16:creationId xmlns:a16="http://schemas.microsoft.com/office/drawing/2014/main" id="{CCE37A3D-D38F-1E4D-FF12-1360ECD5CDC3}"/>
              </a:ext>
            </a:extLst>
          </p:cNvPr>
          <p:cNvPicPr>
            <a:picLocks noChangeAspect="1"/>
          </p:cNvPicPr>
          <p:nvPr/>
        </p:nvPicPr>
        <p:blipFill>
          <a:blip r:embed="rId3"/>
          <a:stretch>
            <a:fillRect/>
          </a:stretch>
        </p:blipFill>
        <p:spPr>
          <a:xfrm>
            <a:off x="14225939" y="7990047"/>
            <a:ext cx="471901" cy="45719"/>
          </a:xfrm>
          <a:prstGeom prst="rect">
            <a:avLst/>
          </a:prstGeom>
        </p:spPr>
      </p:pic>
      <p:pic>
        <p:nvPicPr>
          <p:cNvPr id="103" name="Picture 102">
            <a:extLst>
              <a:ext uri="{FF2B5EF4-FFF2-40B4-BE49-F238E27FC236}">
                <a16:creationId xmlns:a16="http://schemas.microsoft.com/office/drawing/2014/main" id="{ACA4DE70-B139-F167-79FE-AB2DF6687F1A}"/>
              </a:ext>
            </a:extLst>
          </p:cNvPr>
          <p:cNvPicPr>
            <a:picLocks noChangeAspect="1"/>
          </p:cNvPicPr>
          <p:nvPr/>
        </p:nvPicPr>
        <p:blipFill>
          <a:blip r:embed="rId3"/>
          <a:stretch>
            <a:fillRect/>
          </a:stretch>
        </p:blipFill>
        <p:spPr>
          <a:xfrm>
            <a:off x="14218321" y="8003383"/>
            <a:ext cx="471901" cy="45719"/>
          </a:xfrm>
          <a:prstGeom prst="rect">
            <a:avLst/>
          </a:prstGeom>
        </p:spPr>
      </p:pic>
      <p:pic>
        <p:nvPicPr>
          <p:cNvPr id="104" name="Picture 103">
            <a:extLst>
              <a:ext uri="{FF2B5EF4-FFF2-40B4-BE49-F238E27FC236}">
                <a16:creationId xmlns:a16="http://schemas.microsoft.com/office/drawing/2014/main" id="{B7192060-DE9D-2D51-F331-D82B2F3A4738}"/>
              </a:ext>
            </a:extLst>
          </p:cNvPr>
          <p:cNvPicPr>
            <a:picLocks noChangeAspect="1"/>
          </p:cNvPicPr>
          <p:nvPr/>
        </p:nvPicPr>
        <p:blipFill>
          <a:blip r:embed="rId3"/>
          <a:stretch>
            <a:fillRect/>
          </a:stretch>
        </p:blipFill>
        <p:spPr>
          <a:xfrm>
            <a:off x="14210703" y="8034458"/>
            <a:ext cx="471901" cy="45719"/>
          </a:xfrm>
          <a:prstGeom prst="rect">
            <a:avLst/>
          </a:prstGeom>
        </p:spPr>
      </p:pic>
      <p:pic>
        <p:nvPicPr>
          <p:cNvPr id="105" name="Picture 104">
            <a:extLst>
              <a:ext uri="{FF2B5EF4-FFF2-40B4-BE49-F238E27FC236}">
                <a16:creationId xmlns:a16="http://schemas.microsoft.com/office/drawing/2014/main" id="{E2CBD83E-4E7C-A967-7FAE-7A9A1CF3F070}"/>
              </a:ext>
            </a:extLst>
          </p:cNvPr>
          <p:cNvPicPr>
            <a:picLocks noChangeAspect="1"/>
          </p:cNvPicPr>
          <p:nvPr/>
        </p:nvPicPr>
        <p:blipFill>
          <a:blip r:embed="rId3"/>
          <a:stretch>
            <a:fillRect/>
          </a:stretch>
        </p:blipFill>
        <p:spPr>
          <a:xfrm>
            <a:off x="14199843" y="8056125"/>
            <a:ext cx="471901" cy="45719"/>
          </a:xfrm>
          <a:prstGeom prst="rect">
            <a:avLst/>
          </a:prstGeom>
        </p:spPr>
      </p:pic>
      <p:pic>
        <p:nvPicPr>
          <p:cNvPr id="106" name="Picture 105">
            <a:extLst>
              <a:ext uri="{FF2B5EF4-FFF2-40B4-BE49-F238E27FC236}">
                <a16:creationId xmlns:a16="http://schemas.microsoft.com/office/drawing/2014/main" id="{E52D6C19-FBB0-DBBC-E0E6-C489935265A3}"/>
              </a:ext>
            </a:extLst>
          </p:cNvPr>
          <p:cNvPicPr>
            <a:picLocks noChangeAspect="1"/>
          </p:cNvPicPr>
          <p:nvPr/>
        </p:nvPicPr>
        <p:blipFill>
          <a:blip r:embed="rId3"/>
          <a:stretch>
            <a:fillRect/>
          </a:stretch>
        </p:blipFill>
        <p:spPr>
          <a:xfrm>
            <a:off x="14188983" y="8071517"/>
            <a:ext cx="471901" cy="45719"/>
          </a:xfrm>
          <a:prstGeom prst="rect">
            <a:avLst/>
          </a:prstGeom>
        </p:spPr>
      </p:pic>
      <p:pic>
        <p:nvPicPr>
          <p:cNvPr id="107" name="Picture 106">
            <a:extLst>
              <a:ext uri="{FF2B5EF4-FFF2-40B4-BE49-F238E27FC236}">
                <a16:creationId xmlns:a16="http://schemas.microsoft.com/office/drawing/2014/main" id="{A39C604D-D3C5-2028-7335-160ECEC806E9}"/>
              </a:ext>
            </a:extLst>
          </p:cNvPr>
          <p:cNvPicPr>
            <a:picLocks noChangeAspect="1"/>
          </p:cNvPicPr>
          <p:nvPr/>
        </p:nvPicPr>
        <p:blipFill>
          <a:blip r:embed="rId3"/>
          <a:stretch>
            <a:fillRect/>
          </a:stretch>
        </p:blipFill>
        <p:spPr>
          <a:xfrm>
            <a:off x="14225938" y="7795013"/>
            <a:ext cx="471901" cy="45719"/>
          </a:xfrm>
          <a:prstGeom prst="rect">
            <a:avLst/>
          </a:prstGeom>
        </p:spPr>
      </p:pic>
      <p:pic>
        <p:nvPicPr>
          <p:cNvPr id="108" name="Picture 107">
            <a:extLst>
              <a:ext uri="{FF2B5EF4-FFF2-40B4-BE49-F238E27FC236}">
                <a16:creationId xmlns:a16="http://schemas.microsoft.com/office/drawing/2014/main" id="{D0C4EB4E-E78E-694D-81A4-D0B62408975F}"/>
              </a:ext>
            </a:extLst>
          </p:cNvPr>
          <p:cNvPicPr>
            <a:picLocks noChangeAspect="1"/>
          </p:cNvPicPr>
          <p:nvPr/>
        </p:nvPicPr>
        <p:blipFill>
          <a:blip r:embed="rId3"/>
          <a:stretch>
            <a:fillRect/>
          </a:stretch>
        </p:blipFill>
        <p:spPr>
          <a:xfrm>
            <a:off x="14225940" y="7831208"/>
            <a:ext cx="471901" cy="45719"/>
          </a:xfrm>
          <a:prstGeom prst="rect">
            <a:avLst/>
          </a:prstGeom>
        </p:spPr>
      </p:pic>
      <p:pic>
        <p:nvPicPr>
          <p:cNvPr id="109" name="Picture 108">
            <a:extLst>
              <a:ext uri="{FF2B5EF4-FFF2-40B4-BE49-F238E27FC236}">
                <a16:creationId xmlns:a16="http://schemas.microsoft.com/office/drawing/2014/main" id="{992359AF-5EAA-E837-8C48-EB393DBDAE9B}"/>
              </a:ext>
            </a:extLst>
          </p:cNvPr>
          <p:cNvPicPr>
            <a:picLocks noChangeAspect="1"/>
          </p:cNvPicPr>
          <p:nvPr/>
        </p:nvPicPr>
        <p:blipFill>
          <a:blip r:embed="rId3"/>
          <a:stretch>
            <a:fillRect/>
          </a:stretch>
        </p:blipFill>
        <p:spPr>
          <a:xfrm>
            <a:off x="14225940" y="7870597"/>
            <a:ext cx="471901" cy="45719"/>
          </a:xfrm>
          <a:prstGeom prst="rect">
            <a:avLst/>
          </a:prstGeom>
        </p:spPr>
      </p:pic>
      <p:pic>
        <p:nvPicPr>
          <p:cNvPr id="110" name="Picture 109">
            <a:extLst>
              <a:ext uri="{FF2B5EF4-FFF2-40B4-BE49-F238E27FC236}">
                <a16:creationId xmlns:a16="http://schemas.microsoft.com/office/drawing/2014/main" id="{FCE6226A-9887-8FE0-40DA-617C4878202A}"/>
              </a:ext>
            </a:extLst>
          </p:cNvPr>
          <p:cNvPicPr>
            <a:picLocks noChangeAspect="1"/>
          </p:cNvPicPr>
          <p:nvPr/>
        </p:nvPicPr>
        <p:blipFill>
          <a:blip r:embed="rId3"/>
          <a:stretch>
            <a:fillRect/>
          </a:stretch>
        </p:blipFill>
        <p:spPr>
          <a:xfrm>
            <a:off x="14178123" y="8086681"/>
            <a:ext cx="471901" cy="4571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13196" y="3172563"/>
            <a:ext cx="5670590" cy="708779"/>
          </a:xfrm>
          <a:prstGeom prst="rect">
            <a:avLst/>
          </a:prstGeom>
          <a:noFill/>
          <a:ln/>
        </p:spPr>
        <p:txBody>
          <a:bodyPr wrap="none" lIns="0" tIns="0" rIns="0" bIns="0" rtlCol="0" anchor="t"/>
          <a:lstStyle/>
          <a:p>
            <a:pPr marL="0" indent="0" algn="l">
              <a:lnSpc>
                <a:spcPts val="5550"/>
              </a:lnSpc>
              <a:buNone/>
            </a:pPr>
            <a:endParaRPr lang="en-US" sz="1600" dirty="0">
              <a:latin typeface="Times New Roman" panose="02020603050405020304" pitchFamily="18" charset="0"/>
              <a:cs typeface="Times New Roman" panose="02020603050405020304" pitchFamily="18" charset="0"/>
            </a:endParaRPr>
          </a:p>
        </p:txBody>
      </p:sp>
      <p:sp>
        <p:nvSpPr>
          <p:cNvPr id="36" name="Shape 34"/>
          <p:cNvSpPr/>
          <p:nvPr/>
        </p:nvSpPr>
        <p:spPr>
          <a:xfrm>
            <a:off x="393322" y="432518"/>
            <a:ext cx="13836729" cy="3497580"/>
          </a:xfrm>
          <a:prstGeom prst="roundRect">
            <a:avLst>
              <a:gd name="adj" fmla="val 5136"/>
            </a:avLst>
          </a:prstGeom>
          <a:solidFill>
            <a:srgbClr val="FFFFFF"/>
          </a:solidFill>
          <a:ln w="7620">
            <a:solidFill>
              <a:srgbClr val="B3D5E4"/>
            </a:solidFill>
            <a:prstDash val="solid"/>
          </a:ln>
        </p:spPr>
      </p:sp>
      <p:sp>
        <p:nvSpPr>
          <p:cNvPr id="37" name="Shape 35"/>
          <p:cNvSpPr/>
          <p:nvPr/>
        </p:nvSpPr>
        <p:spPr>
          <a:xfrm>
            <a:off x="429458" y="441609"/>
            <a:ext cx="294799" cy="3496109"/>
          </a:xfrm>
          <a:prstGeom prst="roundRect">
            <a:avLst>
              <a:gd name="adj" fmla="val 34408"/>
            </a:avLst>
          </a:prstGeom>
          <a:solidFill>
            <a:srgbClr val="E6F7FF"/>
          </a:solidFill>
          <a:ln/>
        </p:spPr>
      </p:sp>
      <p:sp>
        <p:nvSpPr>
          <p:cNvPr id="38" name="Text 36"/>
          <p:cNvSpPr/>
          <p:nvPr/>
        </p:nvSpPr>
        <p:spPr>
          <a:xfrm>
            <a:off x="486180" y="2024552"/>
            <a:ext cx="216000" cy="216000"/>
          </a:xfrm>
          <a:prstGeom prst="rect">
            <a:avLst/>
          </a:prstGeom>
          <a:noFill/>
          <a:ln/>
        </p:spPr>
        <p:txBody>
          <a:bodyPr wrap="none" lIns="0" tIns="0" rIns="0" bIns="0" rtlCol="0" anchor="t"/>
          <a:lstStyle/>
          <a:p>
            <a:pPr marL="0" indent="0" algn="l">
              <a:buNone/>
            </a:pPr>
            <a:r>
              <a:rPr lang="en-US" sz="1600" b="1" dirty="0">
                <a:solidFill>
                  <a:srgbClr val="000000"/>
                </a:solidFill>
                <a:latin typeface="Times New Roman" panose="02020603050405020304" pitchFamily="18" charset="0"/>
                <a:ea typeface="Alexandria Medium" pitchFamily="34" charset="-122"/>
                <a:cs typeface="Times New Roman" panose="02020603050405020304" pitchFamily="18" charset="0"/>
              </a:rPr>
              <a:t>3</a:t>
            </a:r>
            <a:endParaRPr lang="en-US" sz="1600" b="1" dirty="0">
              <a:latin typeface="Times New Roman" panose="02020603050405020304" pitchFamily="18" charset="0"/>
              <a:cs typeface="Times New Roman" panose="02020603050405020304" pitchFamily="18" charset="0"/>
            </a:endParaRPr>
          </a:p>
        </p:txBody>
      </p:sp>
      <p:sp>
        <p:nvSpPr>
          <p:cNvPr id="39" name="Text 37"/>
          <p:cNvSpPr/>
          <p:nvPr/>
        </p:nvSpPr>
        <p:spPr>
          <a:xfrm>
            <a:off x="803493" y="569695"/>
            <a:ext cx="1498163" cy="138232"/>
          </a:xfrm>
          <a:prstGeom prst="rect">
            <a:avLst/>
          </a:prstGeom>
          <a:noFill/>
          <a:ln/>
        </p:spPr>
        <p:txBody>
          <a:bodyPr wrap="none" lIns="0" tIns="0" rIns="0" bIns="0" rtlCol="0" anchor="t"/>
          <a:lstStyle/>
          <a:p>
            <a:pPr marL="0" indent="0" algn="l">
              <a:buNone/>
            </a:pPr>
            <a:r>
              <a:rPr lang="en-US" sz="1600" dirty="0">
                <a:solidFill>
                  <a:srgbClr val="5B6E8C"/>
                </a:solidFill>
                <a:latin typeface="Times New Roman" panose="02020603050405020304" pitchFamily="18" charset="0"/>
                <a:ea typeface="Alexandria Medium" pitchFamily="34" charset="-122"/>
                <a:cs typeface="Times New Roman" panose="02020603050405020304" pitchFamily="18" charset="0"/>
              </a:rPr>
              <a:t>Enhanced Security Posture</a:t>
            </a:r>
            <a:endParaRPr lang="en-US" sz="1600" dirty="0">
              <a:latin typeface="Times New Roman" panose="02020603050405020304" pitchFamily="18" charset="0"/>
              <a:cs typeface="Times New Roman" panose="02020603050405020304" pitchFamily="18" charset="0"/>
            </a:endParaRPr>
          </a:p>
        </p:txBody>
      </p:sp>
      <p:sp>
        <p:nvSpPr>
          <p:cNvPr id="40" name="Text 38"/>
          <p:cNvSpPr/>
          <p:nvPr/>
        </p:nvSpPr>
        <p:spPr>
          <a:xfrm>
            <a:off x="813196" y="853779"/>
            <a:ext cx="13452991" cy="117872"/>
          </a:xfrm>
          <a:prstGeom prst="rect">
            <a:avLst/>
          </a:prstGeom>
          <a:noFill/>
          <a:ln/>
        </p:spPr>
        <p:txBody>
          <a:bodyPr wrap="none" lIns="0" tIns="0" rIns="0" bIns="0" rtlCol="0" anchor="t"/>
          <a:lstStyle/>
          <a:p>
            <a:pPr marL="0" indent="0" algn="l">
              <a:buNone/>
            </a:pP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Technical Specifications:</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Implement advanced techniques for proactive threat identification and mitigation, including threat intelligence feeds, graph-</a:t>
            </a:r>
          </a:p>
          <a:p>
            <a:pPr marL="0" indent="0" algn="l">
              <a:buNone/>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based anomaly detection for lateral movement, and behavioral analytics for zero-day exploit detection. Develop adaptive security policies that </a:t>
            </a:r>
          </a:p>
          <a:p>
            <a:pPr marL="0" indent="0" algn="l">
              <a:buNone/>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automatically adjust based on observed threat landscapes.</a:t>
            </a:r>
            <a:endParaRPr lang="en-US" sz="1600" dirty="0">
              <a:latin typeface="Times New Roman" panose="02020603050405020304" pitchFamily="18" charset="0"/>
              <a:cs typeface="Times New Roman" panose="02020603050405020304" pitchFamily="18" charset="0"/>
            </a:endParaRPr>
          </a:p>
        </p:txBody>
      </p:sp>
      <p:sp>
        <p:nvSpPr>
          <p:cNvPr id="41" name="Text 39"/>
          <p:cNvSpPr/>
          <p:nvPr/>
        </p:nvSpPr>
        <p:spPr>
          <a:xfrm>
            <a:off x="777060" y="1543983"/>
            <a:ext cx="13452991" cy="117872"/>
          </a:xfrm>
          <a:prstGeom prst="rect">
            <a:avLst/>
          </a:prstGeom>
          <a:noFill/>
          <a:ln/>
        </p:spPr>
        <p:txBody>
          <a:bodyPr wrap="none" lIns="0" tIns="0" rIns="0" bIns="0" rtlCol="0" anchor="t"/>
          <a:lstStyle/>
          <a:p>
            <a:pPr marL="0" indent="0" algn="l">
              <a:buNone/>
            </a:pP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Implementation Roadmap:</a:t>
            </a:r>
            <a:endParaRPr lang="en-US" sz="1600" dirty="0">
              <a:latin typeface="Times New Roman" panose="02020603050405020304" pitchFamily="18" charset="0"/>
              <a:cs typeface="Times New Roman" panose="02020603050405020304" pitchFamily="18" charset="0"/>
            </a:endParaRPr>
          </a:p>
        </p:txBody>
      </p:sp>
      <p:sp>
        <p:nvSpPr>
          <p:cNvPr id="42" name="Text 40"/>
          <p:cNvSpPr/>
          <p:nvPr/>
        </p:nvSpPr>
        <p:spPr>
          <a:xfrm>
            <a:off x="799980" y="1750276"/>
            <a:ext cx="13452991" cy="117872"/>
          </a:xfrm>
          <a:prstGeom prst="rect">
            <a:avLst/>
          </a:prstGeom>
          <a:noFill/>
          <a:ln/>
        </p:spPr>
        <p:txBody>
          <a:bodyPr wrap="none" lIns="0" tIns="0" rIns="0" bIns="0" rtlCol="0" anchor="t"/>
          <a:lstStyle/>
          <a:p>
            <a:pPr marL="342900" indent="-342900" algn="l">
              <a:buSzPct val="100000"/>
              <a:buChar char="•"/>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Phase 1: Research and integration of diverse threat intelligence sources.</a:t>
            </a:r>
            <a:endParaRPr lang="en-US" sz="1600" dirty="0">
              <a:latin typeface="Times New Roman" panose="02020603050405020304" pitchFamily="18" charset="0"/>
              <a:cs typeface="Times New Roman" panose="02020603050405020304" pitchFamily="18" charset="0"/>
            </a:endParaRPr>
          </a:p>
        </p:txBody>
      </p:sp>
      <p:sp>
        <p:nvSpPr>
          <p:cNvPr id="43" name="Text 41"/>
          <p:cNvSpPr/>
          <p:nvPr/>
        </p:nvSpPr>
        <p:spPr>
          <a:xfrm>
            <a:off x="799980" y="1951296"/>
            <a:ext cx="13452991" cy="117872"/>
          </a:xfrm>
          <a:prstGeom prst="rect">
            <a:avLst/>
          </a:prstGeom>
          <a:noFill/>
          <a:ln/>
        </p:spPr>
        <p:txBody>
          <a:bodyPr wrap="none" lIns="0" tIns="0" rIns="0" bIns="0" rtlCol="0" anchor="t"/>
          <a:lstStyle/>
          <a:p>
            <a:pPr marL="342900" indent="-342900" algn="l">
              <a:buSzPct val="100000"/>
              <a:buChar char="•"/>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Phase 2: Development of predictive security analytics platform.</a:t>
            </a:r>
            <a:endParaRPr lang="en-US" sz="1600" dirty="0">
              <a:latin typeface="Times New Roman" panose="02020603050405020304" pitchFamily="18" charset="0"/>
              <a:cs typeface="Times New Roman" panose="02020603050405020304" pitchFamily="18" charset="0"/>
            </a:endParaRPr>
          </a:p>
        </p:txBody>
      </p:sp>
      <p:sp>
        <p:nvSpPr>
          <p:cNvPr id="44" name="Text 42"/>
          <p:cNvSpPr/>
          <p:nvPr/>
        </p:nvSpPr>
        <p:spPr>
          <a:xfrm>
            <a:off x="799980" y="2138879"/>
            <a:ext cx="13452991" cy="117872"/>
          </a:xfrm>
          <a:prstGeom prst="rect">
            <a:avLst/>
          </a:prstGeom>
          <a:noFill/>
          <a:ln/>
        </p:spPr>
        <p:txBody>
          <a:bodyPr wrap="none" lIns="0" tIns="0" rIns="0" bIns="0" rtlCol="0" anchor="t"/>
          <a:lstStyle/>
          <a:p>
            <a:pPr marL="342900" indent="-342900" algn="l">
              <a:buSzPct val="100000"/>
              <a:buChar char="•"/>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Phase 3: Automated vulnerability assessment and patching mechanisms.</a:t>
            </a:r>
            <a:endParaRPr lang="en-US" sz="1600" dirty="0">
              <a:latin typeface="Times New Roman" panose="02020603050405020304" pitchFamily="18" charset="0"/>
              <a:cs typeface="Times New Roman" panose="02020603050405020304" pitchFamily="18" charset="0"/>
            </a:endParaRPr>
          </a:p>
        </p:txBody>
      </p:sp>
      <p:sp>
        <p:nvSpPr>
          <p:cNvPr id="45" name="Text 43"/>
          <p:cNvSpPr/>
          <p:nvPr/>
        </p:nvSpPr>
        <p:spPr>
          <a:xfrm>
            <a:off x="799980" y="2319200"/>
            <a:ext cx="13452991" cy="117872"/>
          </a:xfrm>
          <a:prstGeom prst="rect">
            <a:avLst/>
          </a:prstGeom>
          <a:noFill/>
          <a:ln/>
        </p:spPr>
        <p:txBody>
          <a:bodyPr wrap="none" lIns="0" tIns="0" rIns="0" bIns="0" rtlCol="0" anchor="t"/>
          <a:lstStyle/>
          <a:p>
            <a:pPr marL="342900" indent="-342900" algn="l">
              <a:buSzPct val="100000"/>
              <a:buChar char="•"/>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Phase 4: Dynamic policy enforcement and access control.</a:t>
            </a:r>
            <a:endParaRPr lang="en-US" sz="1600" dirty="0">
              <a:latin typeface="Times New Roman" panose="02020603050405020304" pitchFamily="18" charset="0"/>
              <a:cs typeface="Times New Roman" panose="02020603050405020304" pitchFamily="18" charset="0"/>
            </a:endParaRPr>
          </a:p>
        </p:txBody>
      </p:sp>
      <p:sp>
        <p:nvSpPr>
          <p:cNvPr id="46" name="Text 44"/>
          <p:cNvSpPr/>
          <p:nvPr/>
        </p:nvSpPr>
        <p:spPr>
          <a:xfrm>
            <a:off x="799980" y="2490768"/>
            <a:ext cx="13452991" cy="117872"/>
          </a:xfrm>
          <a:prstGeom prst="rect">
            <a:avLst/>
          </a:prstGeom>
          <a:noFill/>
          <a:ln/>
        </p:spPr>
        <p:txBody>
          <a:bodyPr wrap="none" lIns="0" tIns="0" rIns="0" bIns="0" rtlCol="0" anchor="t"/>
          <a:lstStyle/>
          <a:p>
            <a:pPr marL="0" indent="0" algn="l">
              <a:buNone/>
            </a:pP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Success Metrics:</a:t>
            </a:r>
            <a:endParaRPr lang="en-US" sz="1600" dirty="0">
              <a:latin typeface="Times New Roman" panose="02020603050405020304" pitchFamily="18" charset="0"/>
              <a:cs typeface="Times New Roman" panose="02020603050405020304" pitchFamily="18" charset="0"/>
            </a:endParaRPr>
          </a:p>
        </p:txBody>
      </p:sp>
      <p:sp>
        <p:nvSpPr>
          <p:cNvPr id="47" name="Text 45"/>
          <p:cNvSpPr/>
          <p:nvPr/>
        </p:nvSpPr>
        <p:spPr>
          <a:xfrm>
            <a:off x="799980" y="2687532"/>
            <a:ext cx="13452991" cy="117872"/>
          </a:xfrm>
          <a:prstGeom prst="rect">
            <a:avLst/>
          </a:prstGeom>
          <a:noFill/>
          <a:ln/>
        </p:spPr>
        <p:txBody>
          <a:bodyPr wrap="none" lIns="0" tIns="0" rIns="0" bIns="0" rtlCol="0" anchor="t"/>
          <a:lstStyle/>
          <a:p>
            <a:pPr marL="342900" indent="-342900" algn="l">
              <a:buSzPct val="100000"/>
              <a:buChar char="•"/>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Mean Time To Detect (MTTD) for novel threats reduced to under 1 hour.</a:t>
            </a:r>
            <a:endParaRPr lang="en-US" sz="1600" dirty="0">
              <a:latin typeface="Times New Roman" panose="02020603050405020304" pitchFamily="18" charset="0"/>
              <a:cs typeface="Times New Roman" panose="02020603050405020304" pitchFamily="18" charset="0"/>
            </a:endParaRPr>
          </a:p>
        </p:txBody>
      </p:sp>
      <p:sp>
        <p:nvSpPr>
          <p:cNvPr id="48" name="Text 46"/>
          <p:cNvSpPr/>
          <p:nvPr/>
        </p:nvSpPr>
        <p:spPr>
          <a:xfrm>
            <a:off x="807599" y="3036843"/>
            <a:ext cx="13452991" cy="117872"/>
          </a:xfrm>
          <a:prstGeom prst="rect">
            <a:avLst/>
          </a:prstGeom>
          <a:noFill/>
          <a:ln/>
        </p:spPr>
        <p:txBody>
          <a:bodyPr wrap="none" lIns="0" tIns="0" rIns="0" bIns="0" rtlCol="0" anchor="t"/>
          <a:lstStyle/>
          <a:p>
            <a:pPr marL="342900" indent="-342900" algn="l">
              <a:buSzPct val="100000"/>
              <a:buChar char="•"/>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95% of known vulnerabilities automatically patched within 24 hours.</a:t>
            </a:r>
            <a:endParaRPr lang="en-US" sz="1600" dirty="0">
              <a:latin typeface="Times New Roman" panose="02020603050405020304" pitchFamily="18" charset="0"/>
              <a:cs typeface="Times New Roman" panose="02020603050405020304" pitchFamily="18" charset="0"/>
            </a:endParaRPr>
          </a:p>
        </p:txBody>
      </p:sp>
      <p:sp>
        <p:nvSpPr>
          <p:cNvPr id="49" name="Text 47"/>
          <p:cNvSpPr/>
          <p:nvPr/>
        </p:nvSpPr>
        <p:spPr>
          <a:xfrm>
            <a:off x="799980" y="2857318"/>
            <a:ext cx="13452991" cy="117872"/>
          </a:xfrm>
          <a:prstGeom prst="rect">
            <a:avLst/>
          </a:prstGeom>
          <a:noFill/>
          <a:ln/>
        </p:spPr>
        <p:txBody>
          <a:bodyPr wrap="none" lIns="0" tIns="0" rIns="0" bIns="0" rtlCol="0" anchor="t"/>
          <a:lstStyle/>
          <a:p>
            <a:pPr marL="342900" indent="-342900" algn="l">
              <a:buSzPct val="100000"/>
              <a:buChar char="•"/>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Maintain a false positive rate below 5% for zero-day threat alerts.</a:t>
            </a:r>
            <a:endParaRPr lang="en-US" sz="1600" dirty="0">
              <a:latin typeface="Times New Roman" panose="02020603050405020304" pitchFamily="18" charset="0"/>
              <a:cs typeface="Times New Roman" panose="02020603050405020304" pitchFamily="18" charset="0"/>
            </a:endParaRPr>
          </a:p>
        </p:txBody>
      </p:sp>
      <p:sp>
        <p:nvSpPr>
          <p:cNvPr id="50" name="Text 48"/>
          <p:cNvSpPr/>
          <p:nvPr/>
        </p:nvSpPr>
        <p:spPr>
          <a:xfrm>
            <a:off x="799980" y="3238914"/>
            <a:ext cx="13452991" cy="117872"/>
          </a:xfrm>
          <a:prstGeom prst="rect">
            <a:avLst/>
          </a:prstGeom>
          <a:noFill/>
          <a:ln/>
        </p:spPr>
        <p:txBody>
          <a:bodyPr wrap="none" lIns="0" tIns="0" rIns="0" bIns="0" rtlCol="0" anchor="t"/>
          <a:lstStyle/>
          <a:p>
            <a:pPr marL="0" indent="0" algn="l">
              <a:buNone/>
            </a:pP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Validation Criteria:</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Controlled simulations of advanced persistent threats (APTs) and zero-day attacks. Analysis of threat intelligence effectiveness </a:t>
            </a:r>
          </a:p>
          <a:p>
            <a:pPr marL="0" indent="0" algn="l">
              <a:buNone/>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and incident response reports.</a:t>
            </a:r>
            <a:endParaRPr lang="en-US" sz="1600" dirty="0">
              <a:latin typeface="Times New Roman" panose="02020603050405020304" pitchFamily="18" charset="0"/>
              <a:cs typeface="Times New Roman" panose="02020603050405020304" pitchFamily="18" charset="0"/>
            </a:endParaRPr>
          </a:p>
        </p:txBody>
      </p:sp>
      <p:sp>
        <p:nvSpPr>
          <p:cNvPr id="51" name="Text 49"/>
          <p:cNvSpPr/>
          <p:nvPr/>
        </p:nvSpPr>
        <p:spPr>
          <a:xfrm>
            <a:off x="792360" y="3652572"/>
            <a:ext cx="13452991" cy="117872"/>
          </a:xfrm>
          <a:prstGeom prst="rect">
            <a:avLst/>
          </a:prstGeom>
          <a:noFill/>
          <a:ln/>
        </p:spPr>
        <p:txBody>
          <a:bodyPr wrap="none" lIns="0" tIns="0" rIns="0" bIns="0" rtlCol="0" anchor="t"/>
          <a:lstStyle/>
          <a:p>
            <a:pPr marL="0" indent="0" algn="l">
              <a:buNone/>
            </a:pP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Deliverables:</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Proactive threat intelligence platform, zero-day detection module, adaptive policy engine, real-time threat dashboards.</a:t>
            </a:r>
            <a:endParaRPr lang="en-US" sz="16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C9773BCC-F4BD-1CBC-EEE7-53BBBAD030B0}"/>
              </a:ext>
            </a:extLst>
          </p:cNvPr>
          <p:cNvPicPr>
            <a:picLocks noChangeAspect="1"/>
          </p:cNvPicPr>
          <p:nvPr/>
        </p:nvPicPr>
        <p:blipFill>
          <a:blip r:embed="rId3"/>
          <a:stretch>
            <a:fillRect/>
          </a:stretch>
        </p:blipFill>
        <p:spPr>
          <a:xfrm>
            <a:off x="12553660" y="7756426"/>
            <a:ext cx="2076740" cy="389102"/>
          </a:xfrm>
          <a:prstGeom prst="rect">
            <a:avLst/>
          </a:prstGeom>
        </p:spPr>
      </p:pic>
      <p:sp>
        <p:nvSpPr>
          <p:cNvPr id="21" name="Shape 50"/>
          <p:cNvSpPr/>
          <p:nvPr/>
        </p:nvSpPr>
        <p:spPr>
          <a:xfrm>
            <a:off x="385070" y="4156868"/>
            <a:ext cx="13836729" cy="3594871"/>
          </a:xfrm>
          <a:prstGeom prst="roundRect">
            <a:avLst>
              <a:gd name="adj" fmla="val 5136"/>
            </a:avLst>
          </a:prstGeom>
          <a:solidFill>
            <a:srgbClr val="FFFFFF"/>
          </a:solidFill>
          <a:ln w="7620">
            <a:solidFill>
              <a:srgbClr val="B3D5E4"/>
            </a:solidFill>
            <a:prstDash val="solid"/>
          </a:ln>
        </p:spPr>
      </p:sp>
      <p:sp>
        <p:nvSpPr>
          <p:cNvPr id="22" name="Shape 51"/>
          <p:cNvSpPr/>
          <p:nvPr/>
        </p:nvSpPr>
        <p:spPr>
          <a:xfrm>
            <a:off x="392690" y="4164489"/>
            <a:ext cx="287179" cy="3587250"/>
          </a:xfrm>
          <a:prstGeom prst="roundRect">
            <a:avLst>
              <a:gd name="adj" fmla="val 34408"/>
            </a:avLst>
          </a:prstGeom>
          <a:solidFill>
            <a:srgbClr val="E6F7FF"/>
          </a:solidFill>
          <a:ln/>
        </p:spPr>
      </p:sp>
      <p:sp>
        <p:nvSpPr>
          <p:cNvPr id="23" name="Text 52"/>
          <p:cNvSpPr/>
          <p:nvPr/>
        </p:nvSpPr>
        <p:spPr>
          <a:xfrm>
            <a:off x="463869" y="5989048"/>
            <a:ext cx="216000" cy="216000"/>
          </a:xfrm>
          <a:prstGeom prst="rect">
            <a:avLst/>
          </a:prstGeom>
          <a:noFill/>
          <a:ln/>
        </p:spPr>
        <p:txBody>
          <a:bodyPr wrap="none" lIns="0" tIns="0" rIns="0" bIns="0" rtlCol="0" anchor="t"/>
          <a:lstStyle/>
          <a:p>
            <a:pPr marL="0" indent="0" algn="l">
              <a:buNone/>
            </a:pPr>
            <a:r>
              <a:rPr lang="en-US" sz="1600" b="1" dirty="0">
                <a:solidFill>
                  <a:srgbClr val="000000"/>
                </a:solidFill>
                <a:latin typeface="Times New Roman" panose="02020603050405020304" pitchFamily="18" charset="0"/>
                <a:ea typeface="Alexandria Medium" pitchFamily="34" charset="-122"/>
                <a:cs typeface="Times New Roman" panose="02020603050405020304" pitchFamily="18" charset="0"/>
              </a:rPr>
              <a:t>4</a:t>
            </a:r>
            <a:endParaRPr lang="en-US" sz="1600" b="1" dirty="0">
              <a:latin typeface="Times New Roman" panose="02020603050405020304" pitchFamily="18" charset="0"/>
              <a:cs typeface="Times New Roman" panose="02020603050405020304" pitchFamily="18" charset="0"/>
            </a:endParaRPr>
          </a:p>
        </p:txBody>
      </p:sp>
      <p:sp>
        <p:nvSpPr>
          <p:cNvPr id="24" name="Text 53"/>
          <p:cNvSpPr/>
          <p:nvPr/>
        </p:nvSpPr>
        <p:spPr>
          <a:xfrm>
            <a:off x="768808" y="4267452"/>
            <a:ext cx="1970127" cy="138232"/>
          </a:xfrm>
          <a:prstGeom prst="rect">
            <a:avLst/>
          </a:prstGeom>
          <a:noFill/>
          <a:ln/>
        </p:spPr>
        <p:txBody>
          <a:bodyPr wrap="none" lIns="0" tIns="0" rIns="0" bIns="0" rtlCol="0" anchor="t"/>
          <a:lstStyle/>
          <a:p>
            <a:pPr marL="0" indent="0" algn="l">
              <a:buNone/>
            </a:pPr>
            <a:r>
              <a:rPr lang="en-US" sz="1600" dirty="0">
                <a:solidFill>
                  <a:srgbClr val="5B6E8C"/>
                </a:solidFill>
                <a:latin typeface="Times New Roman" panose="02020603050405020304" pitchFamily="18" charset="0"/>
                <a:ea typeface="Alexandria Medium" pitchFamily="34" charset="-122"/>
                <a:cs typeface="Times New Roman" panose="02020603050405020304" pitchFamily="18" charset="0"/>
              </a:rPr>
              <a:t>Framework Performance Validation</a:t>
            </a:r>
            <a:endParaRPr lang="en-US" sz="1600" dirty="0">
              <a:latin typeface="Times New Roman" panose="02020603050405020304" pitchFamily="18" charset="0"/>
              <a:cs typeface="Times New Roman" panose="02020603050405020304" pitchFamily="18" charset="0"/>
            </a:endParaRPr>
          </a:p>
        </p:txBody>
      </p:sp>
      <p:sp>
        <p:nvSpPr>
          <p:cNvPr id="25" name="Text 54"/>
          <p:cNvSpPr/>
          <p:nvPr/>
        </p:nvSpPr>
        <p:spPr>
          <a:xfrm>
            <a:off x="777060" y="4507157"/>
            <a:ext cx="13452991" cy="117872"/>
          </a:xfrm>
          <a:prstGeom prst="rect">
            <a:avLst/>
          </a:prstGeom>
          <a:noFill/>
          <a:ln/>
        </p:spPr>
        <p:txBody>
          <a:bodyPr wrap="none" lIns="0" tIns="0" rIns="0" bIns="0" rtlCol="0" anchor="t"/>
          <a:lstStyle/>
          <a:p>
            <a:pPr marL="0" indent="0" algn="l">
              <a:buNone/>
            </a:pP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Technical Specifications:</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Design and execute a comprehensive validation framework using empirical studies, simulations, and real-world pilot </a:t>
            </a:r>
          </a:p>
          <a:p>
            <a:pPr marL="0" indent="0" algn="l">
              <a:buNone/>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deployments. Utilize key performance indicators (KPIs) such as service uptime, MTTR, MTTD, security incident count, and human intervention rates. </a:t>
            </a:r>
          </a:p>
          <a:p>
            <a:pPr marL="0" indent="0" algn="l">
              <a:buNone/>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Employ statistical analysis for significance and generalizability of results.</a:t>
            </a:r>
            <a:endParaRPr lang="en-US" sz="1600" dirty="0">
              <a:latin typeface="Times New Roman" panose="02020603050405020304" pitchFamily="18" charset="0"/>
              <a:cs typeface="Times New Roman" panose="02020603050405020304" pitchFamily="18" charset="0"/>
            </a:endParaRPr>
          </a:p>
        </p:txBody>
      </p:sp>
      <p:sp>
        <p:nvSpPr>
          <p:cNvPr id="26" name="Text 55"/>
          <p:cNvSpPr/>
          <p:nvPr/>
        </p:nvSpPr>
        <p:spPr>
          <a:xfrm>
            <a:off x="777060" y="5169149"/>
            <a:ext cx="13452991" cy="117872"/>
          </a:xfrm>
          <a:prstGeom prst="rect">
            <a:avLst/>
          </a:prstGeom>
          <a:noFill/>
          <a:ln/>
        </p:spPr>
        <p:txBody>
          <a:bodyPr wrap="none" lIns="0" tIns="0" rIns="0" bIns="0" rtlCol="0" anchor="t"/>
          <a:lstStyle/>
          <a:p>
            <a:pPr marL="0" indent="0" algn="l">
              <a:buNone/>
            </a:pP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Implementation Roadmap:</a:t>
            </a:r>
            <a:endParaRPr lang="en-US" sz="1600" dirty="0">
              <a:latin typeface="Times New Roman" panose="02020603050405020304" pitchFamily="18" charset="0"/>
              <a:cs typeface="Times New Roman" panose="02020603050405020304" pitchFamily="18" charset="0"/>
            </a:endParaRPr>
          </a:p>
        </p:txBody>
      </p:sp>
      <p:sp>
        <p:nvSpPr>
          <p:cNvPr id="27" name="Text 56"/>
          <p:cNvSpPr/>
          <p:nvPr/>
        </p:nvSpPr>
        <p:spPr>
          <a:xfrm>
            <a:off x="766170" y="5364098"/>
            <a:ext cx="13452991" cy="117872"/>
          </a:xfrm>
          <a:prstGeom prst="rect">
            <a:avLst/>
          </a:prstGeom>
          <a:noFill/>
          <a:ln/>
        </p:spPr>
        <p:txBody>
          <a:bodyPr wrap="none" lIns="0" tIns="0" rIns="0" bIns="0" rtlCol="0" anchor="t"/>
          <a:lstStyle/>
          <a:p>
            <a:pPr marL="342900" indent="-342900" algn="l">
              <a:buSzPct val="100000"/>
              <a:buChar char="•"/>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Phase 1: Establishment of baseline performance metrics.</a:t>
            </a:r>
            <a:endParaRPr lang="en-US" sz="1600" dirty="0">
              <a:latin typeface="Times New Roman" panose="02020603050405020304" pitchFamily="18" charset="0"/>
              <a:cs typeface="Times New Roman" panose="02020603050405020304" pitchFamily="18" charset="0"/>
            </a:endParaRPr>
          </a:p>
        </p:txBody>
      </p:sp>
      <p:sp>
        <p:nvSpPr>
          <p:cNvPr id="28" name="Text 57"/>
          <p:cNvSpPr/>
          <p:nvPr/>
        </p:nvSpPr>
        <p:spPr>
          <a:xfrm>
            <a:off x="766170" y="5519016"/>
            <a:ext cx="13452991" cy="117872"/>
          </a:xfrm>
          <a:prstGeom prst="rect">
            <a:avLst/>
          </a:prstGeom>
          <a:noFill/>
          <a:ln/>
        </p:spPr>
        <p:txBody>
          <a:bodyPr wrap="none" lIns="0" tIns="0" rIns="0" bIns="0" rtlCol="0" anchor="t"/>
          <a:lstStyle/>
          <a:p>
            <a:pPr marL="342900" indent="-342900" algn="l">
              <a:buSzPct val="100000"/>
              <a:buChar char="•"/>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Phase 2: Development of simulation environments for scalability and resilience testing.</a:t>
            </a:r>
            <a:endParaRPr lang="en-US" sz="1600" dirty="0">
              <a:latin typeface="Times New Roman" panose="02020603050405020304" pitchFamily="18" charset="0"/>
              <a:cs typeface="Times New Roman" panose="02020603050405020304" pitchFamily="18" charset="0"/>
            </a:endParaRPr>
          </a:p>
        </p:txBody>
      </p:sp>
      <p:sp>
        <p:nvSpPr>
          <p:cNvPr id="29" name="Text 58"/>
          <p:cNvSpPr/>
          <p:nvPr/>
        </p:nvSpPr>
        <p:spPr>
          <a:xfrm>
            <a:off x="766170" y="5729241"/>
            <a:ext cx="13452991" cy="117872"/>
          </a:xfrm>
          <a:prstGeom prst="rect">
            <a:avLst/>
          </a:prstGeom>
          <a:noFill/>
          <a:ln/>
        </p:spPr>
        <p:txBody>
          <a:bodyPr wrap="none" lIns="0" tIns="0" rIns="0" bIns="0" rtlCol="0" anchor="t"/>
          <a:lstStyle/>
          <a:p>
            <a:pPr marL="342900" indent="-342900" algn="l">
              <a:buSzPct val="100000"/>
              <a:buChar char="•"/>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Phase 3: Pilot deployment and data collection in a controlled operational environment.</a:t>
            </a:r>
            <a:endParaRPr lang="en-US" sz="1600" dirty="0">
              <a:latin typeface="Times New Roman" panose="02020603050405020304" pitchFamily="18" charset="0"/>
              <a:cs typeface="Times New Roman" panose="02020603050405020304" pitchFamily="18" charset="0"/>
            </a:endParaRPr>
          </a:p>
        </p:txBody>
      </p:sp>
      <p:sp>
        <p:nvSpPr>
          <p:cNvPr id="30" name="Text 59"/>
          <p:cNvSpPr/>
          <p:nvPr/>
        </p:nvSpPr>
        <p:spPr>
          <a:xfrm>
            <a:off x="766170" y="5905099"/>
            <a:ext cx="13452991" cy="117872"/>
          </a:xfrm>
          <a:prstGeom prst="rect">
            <a:avLst/>
          </a:prstGeom>
          <a:noFill/>
          <a:ln/>
        </p:spPr>
        <p:txBody>
          <a:bodyPr wrap="none" lIns="0" tIns="0" rIns="0" bIns="0" rtlCol="0" anchor="t"/>
          <a:lstStyle/>
          <a:p>
            <a:pPr marL="342900" indent="-342900" algn="l">
              <a:buSzPct val="100000"/>
              <a:buChar char="•"/>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Phase 4: Data analysis, report generation, and iterative refinement.</a:t>
            </a:r>
            <a:endParaRPr lang="en-US" sz="1600" dirty="0">
              <a:latin typeface="Times New Roman" panose="02020603050405020304" pitchFamily="18" charset="0"/>
              <a:cs typeface="Times New Roman" panose="02020603050405020304" pitchFamily="18" charset="0"/>
            </a:endParaRPr>
          </a:p>
        </p:txBody>
      </p:sp>
      <p:sp>
        <p:nvSpPr>
          <p:cNvPr id="31" name="Text 60"/>
          <p:cNvSpPr/>
          <p:nvPr/>
        </p:nvSpPr>
        <p:spPr>
          <a:xfrm>
            <a:off x="766170" y="6112727"/>
            <a:ext cx="13452991" cy="117872"/>
          </a:xfrm>
          <a:prstGeom prst="rect">
            <a:avLst/>
          </a:prstGeom>
          <a:noFill/>
          <a:ln/>
        </p:spPr>
        <p:txBody>
          <a:bodyPr wrap="none" lIns="0" tIns="0" rIns="0" bIns="0" rtlCol="0" anchor="t"/>
          <a:lstStyle/>
          <a:p>
            <a:pPr marL="0" indent="0" algn="l">
              <a:buNone/>
            </a:pP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Success Metrics:</a:t>
            </a:r>
            <a:endParaRPr lang="en-US" sz="1600" dirty="0">
              <a:latin typeface="Times New Roman" panose="02020603050405020304" pitchFamily="18" charset="0"/>
              <a:cs typeface="Times New Roman" panose="02020603050405020304" pitchFamily="18" charset="0"/>
            </a:endParaRPr>
          </a:p>
        </p:txBody>
      </p:sp>
      <p:sp>
        <p:nvSpPr>
          <p:cNvPr id="32" name="Text 61"/>
          <p:cNvSpPr/>
          <p:nvPr/>
        </p:nvSpPr>
        <p:spPr>
          <a:xfrm>
            <a:off x="766170" y="6329177"/>
            <a:ext cx="13452991" cy="117872"/>
          </a:xfrm>
          <a:prstGeom prst="rect">
            <a:avLst/>
          </a:prstGeom>
          <a:noFill/>
          <a:ln/>
        </p:spPr>
        <p:txBody>
          <a:bodyPr wrap="none" lIns="0" tIns="0" rIns="0" bIns="0" rtlCol="0" anchor="t"/>
          <a:lstStyle/>
          <a:p>
            <a:pPr marL="342900" indent="-342900" algn="l">
              <a:buSzPct val="100000"/>
              <a:buChar char="•"/>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Achieve 25% faster overall incident response compared to traditional methods.</a:t>
            </a:r>
            <a:endParaRPr lang="en-US" sz="1600" dirty="0">
              <a:latin typeface="Times New Roman" panose="02020603050405020304" pitchFamily="18" charset="0"/>
              <a:cs typeface="Times New Roman" panose="02020603050405020304" pitchFamily="18" charset="0"/>
            </a:endParaRPr>
          </a:p>
        </p:txBody>
      </p:sp>
      <p:sp>
        <p:nvSpPr>
          <p:cNvPr id="33" name="Text 62"/>
          <p:cNvSpPr/>
          <p:nvPr/>
        </p:nvSpPr>
        <p:spPr>
          <a:xfrm>
            <a:off x="766170" y="6550232"/>
            <a:ext cx="13452991" cy="117872"/>
          </a:xfrm>
          <a:prstGeom prst="rect">
            <a:avLst/>
          </a:prstGeom>
          <a:noFill/>
          <a:ln/>
        </p:spPr>
        <p:txBody>
          <a:bodyPr wrap="none" lIns="0" tIns="0" rIns="0" bIns="0" rtlCol="0" anchor="t"/>
          <a:lstStyle/>
          <a:p>
            <a:pPr marL="342900" indent="-342900" algn="l">
              <a:buSzPct val="100000"/>
              <a:buChar char="•"/>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Reduce human intervention in security and operational tasks by 40%.</a:t>
            </a:r>
            <a:endParaRPr lang="en-US" sz="1600" dirty="0">
              <a:latin typeface="Times New Roman" panose="02020603050405020304" pitchFamily="18" charset="0"/>
              <a:cs typeface="Times New Roman" panose="02020603050405020304" pitchFamily="18" charset="0"/>
            </a:endParaRPr>
          </a:p>
        </p:txBody>
      </p:sp>
      <p:sp>
        <p:nvSpPr>
          <p:cNvPr id="34" name="Text 63"/>
          <p:cNvSpPr/>
          <p:nvPr/>
        </p:nvSpPr>
        <p:spPr>
          <a:xfrm>
            <a:off x="766170" y="6743412"/>
            <a:ext cx="13452991" cy="117872"/>
          </a:xfrm>
          <a:prstGeom prst="rect">
            <a:avLst/>
          </a:prstGeom>
          <a:noFill/>
          <a:ln/>
        </p:spPr>
        <p:txBody>
          <a:bodyPr wrap="none" lIns="0" tIns="0" rIns="0" bIns="0" rtlCol="0" anchor="t"/>
          <a:lstStyle/>
          <a:p>
            <a:pPr marL="342900" indent="-342900" algn="l">
              <a:buSzPct val="100000"/>
              <a:buChar char="•"/>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Demonstrate 99% accuracy in failure prediction and 85% in threat classification.</a:t>
            </a:r>
            <a:endParaRPr lang="en-US" sz="1600" dirty="0">
              <a:latin typeface="Times New Roman" panose="02020603050405020304" pitchFamily="18" charset="0"/>
              <a:cs typeface="Times New Roman" panose="02020603050405020304" pitchFamily="18" charset="0"/>
            </a:endParaRPr>
          </a:p>
        </p:txBody>
      </p:sp>
      <p:sp>
        <p:nvSpPr>
          <p:cNvPr id="35" name="Text 64"/>
          <p:cNvSpPr/>
          <p:nvPr/>
        </p:nvSpPr>
        <p:spPr>
          <a:xfrm>
            <a:off x="752953" y="6971505"/>
            <a:ext cx="13452991" cy="117872"/>
          </a:xfrm>
          <a:prstGeom prst="rect">
            <a:avLst/>
          </a:prstGeom>
          <a:noFill/>
          <a:ln/>
        </p:spPr>
        <p:txBody>
          <a:bodyPr wrap="none" lIns="0" tIns="0" rIns="0" bIns="0" rtlCol="0" anchor="t"/>
          <a:lstStyle/>
          <a:p>
            <a:pPr marL="0" indent="0" algn="l">
              <a:buNone/>
            </a:pP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Validation Criteria:</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Peer-reviewed publications, industry benchmark comparisons, and documented case studies with quantifiable improvements. </a:t>
            </a:r>
          </a:p>
          <a:p>
            <a:pPr marL="0" indent="0" algn="l">
              <a:buNone/>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Feedback from pilot users.</a:t>
            </a:r>
            <a:endParaRPr lang="en-US" sz="1600" dirty="0">
              <a:latin typeface="Times New Roman" panose="02020603050405020304" pitchFamily="18" charset="0"/>
              <a:cs typeface="Times New Roman" panose="02020603050405020304" pitchFamily="18" charset="0"/>
            </a:endParaRPr>
          </a:p>
        </p:txBody>
      </p:sp>
      <p:sp>
        <p:nvSpPr>
          <p:cNvPr id="68" name="Text 65"/>
          <p:cNvSpPr/>
          <p:nvPr/>
        </p:nvSpPr>
        <p:spPr>
          <a:xfrm>
            <a:off x="766170" y="7413615"/>
            <a:ext cx="13452991" cy="117872"/>
          </a:xfrm>
          <a:prstGeom prst="rect">
            <a:avLst/>
          </a:prstGeom>
          <a:noFill/>
          <a:ln/>
        </p:spPr>
        <p:txBody>
          <a:bodyPr wrap="none" lIns="0" tIns="0" rIns="0" bIns="0" rtlCol="0" anchor="t"/>
          <a:lstStyle/>
          <a:p>
            <a:pPr marL="0" indent="0" algn="l">
              <a:buNone/>
            </a:pPr>
            <a:r>
              <a:rPr lang="en-US" sz="1600" b="1" dirty="0">
                <a:solidFill>
                  <a:srgbClr val="5B6E8C"/>
                </a:solidFill>
                <a:latin typeface="Times New Roman" panose="02020603050405020304" pitchFamily="18" charset="0"/>
                <a:ea typeface="Manrope" pitchFamily="34" charset="-122"/>
                <a:cs typeface="Times New Roman" panose="02020603050405020304" pitchFamily="18" charset="0"/>
              </a:rPr>
              <a:t>Deliverables:</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Comprehensive performance validation report, open-source benchmarking tools, best practice guidelines for autonomous cloud security.</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512564" y="554355"/>
            <a:ext cx="4186357" cy="297418"/>
          </a:xfrm>
          <a:prstGeom prst="rect">
            <a:avLst/>
          </a:prstGeom>
          <a:noFill/>
          <a:ln/>
        </p:spPr>
        <p:txBody>
          <a:bodyPr wrap="none" lIns="0" tIns="0" rIns="0" bIns="0" rtlCol="0" anchor="t"/>
          <a:lstStyle/>
          <a:p>
            <a:pPr marL="0" indent="0" algn="l">
              <a:lnSpc>
                <a:spcPts val="230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Research Impact and Future Vision</a:t>
            </a:r>
            <a:endParaRPr lang="en-US" sz="2400" dirty="0">
              <a:latin typeface="Times New Roman" panose="02020603050405020304" pitchFamily="18" charset="0"/>
              <a:cs typeface="Times New Roman" panose="02020603050405020304" pitchFamily="18" charset="0"/>
            </a:endParaRPr>
          </a:p>
        </p:txBody>
      </p:sp>
      <p:sp>
        <p:nvSpPr>
          <p:cNvPr id="3" name="Text 1"/>
          <p:cNvSpPr/>
          <p:nvPr/>
        </p:nvSpPr>
        <p:spPr>
          <a:xfrm>
            <a:off x="512564" y="994529"/>
            <a:ext cx="2865120" cy="178356"/>
          </a:xfrm>
          <a:prstGeom prst="rect">
            <a:avLst/>
          </a:prstGeom>
          <a:noFill/>
          <a:ln/>
        </p:spPr>
        <p:txBody>
          <a:bodyPr wrap="none" lIns="0" tIns="0" rIns="0" bIns="0" rtlCol="0" anchor="t"/>
          <a:lstStyle/>
          <a:p>
            <a:pPr marL="0" indent="0" algn="l">
              <a:buNone/>
            </a:pPr>
            <a:r>
              <a:rPr lang="en-US" sz="1600" dirty="0">
                <a:solidFill>
                  <a:srgbClr val="5B6E8C"/>
                </a:solidFill>
                <a:latin typeface="Times New Roman" panose="02020603050405020304" pitchFamily="18" charset="0"/>
                <a:ea typeface="Alexandria Medium" pitchFamily="34" charset="-122"/>
                <a:cs typeface="Times New Roman" panose="02020603050405020304" pitchFamily="18" charset="0"/>
              </a:rPr>
              <a:t>Overview and Transformative Outcomes</a:t>
            </a:r>
            <a:endParaRPr lang="en-US" sz="1600" dirty="0">
              <a:latin typeface="Times New Roman" panose="02020603050405020304" pitchFamily="18" charset="0"/>
              <a:cs typeface="Times New Roman" panose="02020603050405020304" pitchFamily="18" charset="0"/>
            </a:endParaRPr>
          </a:p>
        </p:txBody>
      </p:sp>
      <p:sp>
        <p:nvSpPr>
          <p:cNvPr id="4" name="Text 2"/>
          <p:cNvSpPr/>
          <p:nvPr/>
        </p:nvSpPr>
        <p:spPr>
          <a:xfrm>
            <a:off x="512564" y="1315641"/>
            <a:ext cx="13605272" cy="152400"/>
          </a:xfrm>
          <a:prstGeom prst="rect">
            <a:avLst/>
          </a:prstGeom>
          <a:noFill/>
          <a:ln/>
        </p:spPr>
        <p:txBody>
          <a:bodyPr wrap="none" lIns="0" tIns="0" rIns="0" bIns="0" rtlCol="0" anchor="t"/>
          <a:lstStyle/>
          <a:p>
            <a:pPr marL="0" indent="0" algn="l">
              <a:buNone/>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This research framework directly addresses urgent industry needs by bridging critical gaps in current cloud infrastructure approaches. </a:t>
            </a:r>
          </a:p>
          <a:p>
            <a:pPr marL="0" indent="0" algn="l">
              <a:buNone/>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Our work directly tackles real-world cloud failures and security vulnerabilities, offering a paradigm shift towards autonomous and secure cloud operations.</a:t>
            </a:r>
            <a:endParaRPr lang="en-US" sz="1600" dirty="0">
              <a:latin typeface="Times New Roman" panose="02020603050405020304" pitchFamily="18" charset="0"/>
              <a:cs typeface="Times New Roman" panose="02020603050405020304" pitchFamily="18" charset="0"/>
            </a:endParaRPr>
          </a:p>
        </p:txBody>
      </p:sp>
      <p:sp>
        <p:nvSpPr>
          <p:cNvPr id="5" name="Shape 3"/>
          <p:cNvSpPr/>
          <p:nvPr/>
        </p:nvSpPr>
        <p:spPr>
          <a:xfrm>
            <a:off x="516850" y="2114074"/>
            <a:ext cx="6755011" cy="871462"/>
          </a:xfrm>
          <a:prstGeom prst="roundRect">
            <a:avLst>
              <a:gd name="adj" fmla="val 19941"/>
            </a:avLst>
          </a:prstGeom>
          <a:solidFill>
            <a:srgbClr val="E6F7FF"/>
          </a:solidFill>
          <a:ln w="7620">
            <a:solidFill>
              <a:srgbClr val="B3D5E4"/>
            </a:solidFill>
            <a:prstDash val="solid"/>
          </a:ln>
        </p:spPr>
      </p:sp>
      <p:sp>
        <p:nvSpPr>
          <p:cNvPr id="6" name="Text 4"/>
          <p:cNvSpPr/>
          <p:nvPr/>
        </p:nvSpPr>
        <p:spPr>
          <a:xfrm>
            <a:off x="619600" y="2167907"/>
            <a:ext cx="1466017" cy="148828"/>
          </a:xfrm>
          <a:prstGeom prst="rect">
            <a:avLst/>
          </a:prstGeom>
          <a:noFill/>
          <a:ln/>
        </p:spPr>
        <p:txBody>
          <a:bodyPr wrap="none" lIns="0" tIns="0" rIns="0" bIns="0" rtlCol="0" anchor="t"/>
          <a:lstStyle/>
          <a:p>
            <a:pPr marL="0" indent="0" algn="l">
              <a:buNone/>
            </a:pPr>
            <a:r>
              <a:rPr lang="en-US" dirty="0">
                <a:solidFill>
                  <a:srgbClr val="000000"/>
                </a:solidFill>
                <a:latin typeface="Times New Roman" panose="02020603050405020304" pitchFamily="18" charset="0"/>
                <a:ea typeface="Alexandria Medium" pitchFamily="34" charset="-122"/>
                <a:cs typeface="Times New Roman" panose="02020603050405020304" pitchFamily="18" charset="0"/>
              </a:rPr>
              <a:t>Autonomous Operations</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619600" y="2432447"/>
            <a:ext cx="6549509" cy="152400"/>
          </a:xfrm>
          <a:prstGeom prst="rect">
            <a:avLst/>
          </a:prstGeom>
          <a:noFill/>
          <a:ln/>
        </p:spPr>
        <p:txBody>
          <a:bodyPr wrap="none" lIns="0" tIns="0" rIns="0" bIns="0" rtlCol="0" anchor="t"/>
          <a:lstStyle/>
          <a:p>
            <a:pPr marL="0" indent="0" algn="l">
              <a:buNone/>
            </a:pPr>
            <a:r>
              <a:rPr lang="en-US" sz="1500" dirty="0">
                <a:solidFill>
                  <a:srgbClr val="000000"/>
                </a:solidFill>
                <a:latin typeface="Times New Roman" panose="02020603050405020304" pitchFamily="18" charset="0"/>
                <a:ea typeface="Manrope" pitchFamily="34" charset="-122"/>
                <a:cs typeface="Times New Roman" panose="02020603050405020304" pitchFamily="18" charset="0"/>
              </a:rPr>
              <a:t>Self-managing systems with minimal human intervention, leveraging AI for </a:t>
            </a:r>
          </a:p>
          <a:p>
            <a:pPr marL="0" indent="0" algn="l">
              <a:buNone/>
            </a:pPr>
            <a:r>
              <a:rPr lang="en-US" sz="1500" dirty="0">
                <a:solidFill>
                  <a:srgbClr val="000000"/>
                </a:solidFill>
                <a:latin typeface="Times New Roman" panose="02020603050405020304" pitchFamily="18" charset="0"/>
                <a:ea typeface="Manrope" pitchFamily="34" charset="-122"/>
                <a:cs typeface="Times New Roman" panose="02020603050405020304" pitchFamily="18" charset="0"/>
              </a:rPr>
              <a:t>predictive maintenance and automated remediation.</a:t>
            </a:r>
            <a:endParaRPr lang="en-US" sz="1500" dirty="0">
              <a:latin typeface="Times New Roman" panose="02020603050405020304" pitchFamily="18" charset="0"/>
              <a:cs typeface="Times New Roman" panose="02020603050405020304" pitchFamily="18" charset="0"/>
            </a:endParaRPr>
          </a:p>
        </p:txBody>
      </p:sp>
      <p:sp>
        <p:nvSpPr>
          <p:cNvPr id="8" name="Shape 6"/>
          <p:cNvSpPr/>
          <p:nvPr/>
        </p:nvSpPr>
        <p:spPr>
          <a:xfrm>
            <a:off x="7362706" y="2057697"/>
            <a:ext cx="6755130" cy="979111"/>
          </a:xfrm>
          <a:prstGeom prst="roundRect">
            <a:avLst>
              <a:gd name="adj" fmla="val 19941"/>
            </a:avLst>
          </a:prstGeom>
          <a:solidFill>
            <a:srgbClr val="E6F7FF"/>
          </a:solidFill>
          <a:ln w="7620">
            <a:solidFill>
              <a:srgbClr val="B3D5E4"/>
            </a:solidFill>
            <a:prstDash val="solid"/>
          </a:ln>
        </p:spPr>
      </p:sp>
      <p:sp>
        <p:nvSpPr>
          <p:cNvPr id="9" name="Text 7"/>
          <p:cNvSpPr/>
          <p:nvPr/>
        </p:nvSpPr>
        <p:spPr>
          <a:xfrm>
            <a:off x="7442716" y="2114074"/>
            <a:ext cx="1190030" cy="148828"/>
          </a:xfrm>
          <a:prstGeom prst="rect">
            <a:avLst/>
          </a:prstGeom>
          <a:noFill/>
          <a:ln/>
        </p:spPr>
        <p:txBody>
          <a:bodyPr wrap="none" lIns="0" tIns="0" rIns="0" bIns="0" rtlCol="0" anchor="t"/>
          <a:lstStyle/>
          <a:p>
            <a:pPr marL="0" indent="0" algn="l">
              <a:buNone/>
            </a:pPr>
            <a:r>
              <a:rPr lang="en-US" dirty="0">
                <a:solidFill>
                  <a:srgbClr val="000000"/>
                </a:solidFill>
                <a:latin typeface="Times New Roman" panose="02020603050405020304" pitchFamily="18" charset="0"/>
                <a:ea typeface="Alexandria Medium" pitchFamily="34" charset="-122"/>
                <a:cs typeface="Times New Roman" panose="02020603050405020304" pitchFamily="18" charset="0"/>
              </a:rPr>
              <a:t>Proactive Security</a:t>
            </a:r>
            <a:endParaRPr lang="en-US" dirty="0">
              <a:latin typeface="Times New Roman" panose="02020603050405020304" pitchFamily="18" charset="0"/>
              <a:cs typeface="Times New Roman" panose="02020603050405020304" pitchFamily="18" charset="0"/>
            </a:endParaRPr>
          </a:p>
        </p:txBody>
      </p:sp>
      <p:sp>
        <p:nvSpPr>
          <p:cNvPr id="10" name="Text 8"/>
          <p:cNvSpPr/>
          <p:nvPr/>
        </p:nvSpPr>
        <p:spPr>
          <a:xfrm>
            <a:off x="7442716" y="2415064"/>
            <a:ext cx="6549628" cy="304800"/>
          </a:xfrm>
          <a:prstGeom prst="rect">
            <a:avLst/>
          </a:prstGeom>
          <a:noFill/>
          <a:ln/>
        </p:spPr>
        <p:txBody>
          <a:bodyPr wrap="square" lIns="0" tIns="0" rIns="0" bIns="0" rtlCol="0" anchor="t"/>
          <a:lstStyle/>
          <a:p>
            <a:pPr marL="0" indent="0" algn="l">
              <a:buNone/>
            </a:pPr>
            <a:r>
              <a:rPr lang="en-US" sz="1500" dirty="0">
                <a:solidFill>
                  <a:srgbClr val="000000"/>
                </a:solidFill>
                <a:latin typeface="Times New Roman" panose="02020603050405020304" pitchFamily="18" charset="0"/>
                <a:ea typeface="Manrope" pitchFamily="34" charset="-122"/>
                <a:cs typeface="Times New Roman" panose="02020603050405020304" pitchFamily="18" charset="0"/>
              </a:rPr>
              <a:t>Predictive threat detection and prevention integrated throughout the development lifecycle and runtime environments, significantly reducing attack surfaces.</a:t>
            </a:r>
            <a:endParaRPr lang="en-US" sz="1500" dirty="0">
              <a:latin typeface="Times New Roman" panose="02020603050405020304" pitchFamily="18" charset="0"/>
              <a:cs typeface="Times New Roman" panose="02020603050405020304" pitchFamily="18" charset="0"/>
            </a:endParaRPr>
          </a:p>
        </p:txBody>
      </p:sp>
      <p:sp>
        <p:nvSpPr>
          <p:cNvPr id="11" name="Text 9"/>
          <p:cNvSpPr/>
          <p:nvPr/>
        </p:nvSpPr>
        <p:spPr>
          <a:xfrm>
            <a:off x="469225" y="3422928"/>
            <a:ext cx="3180159" cy="178356"/>
          </a:xfrm>
          <a:prstGeom prst="rect">
            <a:avLst/>
          </a:prstGeom>
          <a:noFill/>
          <a:ln/>
        </p:spPr>
        <p:txBody>
          <a:bodyPr wrap="none" lIns="0" tIns="0" rIns="0" bIns="0" rtlCol="0" anchor="t"/>
          <a:lstStyle/>
          <a:p>
            <a:pPr marL="0" indent="0" algn="l">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Comprehensive Benefit Quantification &amp; ROI</a:t>
            </a:r>
            <a:endParaRPr lang="en-US" sz="2400" dirty="0">
              <a:latin typeface="Times New Roman" panose="02020603050405020304" pitchFamily="18" charset="0"/>
              <a:cs typeface="Times New Roman" panose="02020603050405020304" pitchFamily="18" charset="0"/>
            </a:endParaRPr>
          </a:p>
        </p:txBody>
      </p:sp>
      <p:sp>
        <p:nvSpPr>
          <p:cNvPr id="12" name="Text 10"/>
          <p:cNvSpPr/>
          <p:nvPr/>
        </p:nvSpPr>
        <p:spPr>
          <a:xfrm>
            <a:off x="469225" y="3861591"/>
            <a:ext cx="13605272" cy="152400"/>
          </a:xfrm>
          <a:prstGeom prst="rect">
            <a:avLst/>
          </a:prstGeom>
          <a:noFill/>
          <a:ln/>
        </p:spPr>
        <p:txBody>
          <a:bodyPr wrap="none" lIns="0" tIns="0" rIns="0" bIns="0" rtlCol="0" anchor="t"/>
          <a:lstStyle/>
          <a:p>
            <a:pPr marL="0" indent="0" algn="l">
              <a:buNone/>
            </a:pPr>
            <a:r>
              <a:rPr lang="en-US" sz="1500" dirty="0">
                <a:solidFill>
                  <a:srgbClr val="5B6E8C"/>
                </a:solidFill>
                <a:latin typeface="Times New Roman" panose="02020603050405020304" pitchFamily="18" charset="0"/>
                <a:ea typeface="Manrope" pitchFamily="34" charset="-122"/>
                <a:cs typeface="Times New Roman" panose="02020603050405020304" pitchFamily="18" charset="0"/>
              </a:rPr>
              <a:t>Our proposed framework delivers quantifiable benefits across operational efficiency, security posture, and financial returns, offering a clear return on </a:t>
            </a:r>
          </a:p>
          <a:p>
            <a:pPr marL="0" indent="0" algn="l">
              <a:buNone/>
            </a:pPr>
            <a:r>
              <a:rPr lang="en-US" sz="1500" dirty="0">
                <a:solidFill>
                  <a:srgbClr val="5B6E8C"/>
                </a:solidFill>
                <a:latin typeface="Times New Roman" panose="02020603050405020304" pitchFamily="18" charset="0"/>
                <a:ea typeface="Manrope" pitchFamily="34" charset="-122"/>
                <a:cs typeface="Times New Roman" panose="02020603050405020304" pitchFamily="18" charset="0"/>
              </a:rPr>
              <a:t>investment for organizations.</a:t>
            </a:r>
            <a:endParaRPr lang="en-US" sz="1500" dirty="0">
              <a:latin typeface="Times New Roman" panose="02020603050405020304" pitchFamily="18" charset="0"/>
              <a:cs typeface="Times New Roman" panose="02020603050405020304" pitchFamily="18" charset="0"/>
            </a:endParaRPr>
          </a:p>
        </p:txBody>
      </p:sp>
      <p:sp>
        <p:nvSpPr>
          <p:cNvPr id="13" name="Text 11"/>
          <p:cNvSpPr/>
          <p:nvPr/>
        </p:nvSpPr>
        <p:spPr>
          <a:xfrm>
            <a:off x="469225" y="4474928"/>
            <a:ext cx="3312081" cy="314087"/>
          </a:xfrm>
          <a:prstGeom prst="rect">
            <a:avLst/>
          </a:prstGeom>
          <a:noFill/>
          <a:ln/>
        </p:spPr>
        <p:txBody>
          <a:bodyPr wrap="none" lIns="0" tIns="0" rIns="0" bIns="0" rtlCol="0" anchor="t"/>
          <a:lstStyle/>
          <a:p>
            <a:pPr marL="0" indent="0" algn="ctr">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90%</a:t>
            </a:r>
            <a:endParaRPr lang="en-US" sz="2400" dirty="0">
              <a:latin typeface="Times New Roman" panose="02020603050405020304" pitchFamily="18" charset="0"/>
              <a:cs typeface="Times New Roman" panose="02020603050405020304" pitchFamily="18" charset="0"/>
            </a:endParaRPr>
          </a:p>
        </p:txBody>
      </p:sp>
      <p:sp>
        <p:nvSpPr>
          <p:cNvPr id="14" name="Text 12"/>
          <p:cNvSpPr/>
          <p:nvPr/>
        </p:nvSpPr>
        <p:spPr>
          <a:xfrm>
            <a:off x="1490602" y="4941508"/>
            <a:ext cx="1190030" cy="148828"/>
          </a:xfrm>
          <a:prstGeom prst="rect">
            <a:avLst/>
          </a:prstGeom>
          <a:noFill/>
          <a:ln/>
        </p:spPr>
        <p:txBody>
          <a:bodyPr wrap="none" lIns="0" tIns="0" rIns="0" bIns="0" rtlCol="0" anchor="t"/>
          <a:lstStyle/>
          <a:p>
            <a:pPr marL="0" indent="0" algn="ctr">
              <a:buNone/>
            </a:pPr>
            <a:r>
              <a:rPr lang="en-US" dirty="0">
                <a:solidFill>
                  <a:srgbClr val="5B6E8C"/>
                </a:solidFill>
                <a:latin typeface="Times New Roman" panose="02020603050405020304" pitchFamily="18" charset="0"/>
                <a:ea typeface="Alexandria Medium" pitchFamily="34" charset="-122"/>
                <a:cs typeface="Times New Roman" panose="02020603050405020304" pitchFamily="18" charset="0"/>
              </a:rPr>
              <a:t>Cost Reduction</a:t>
            </a:r>
            <a:endParaRPr lang="en-US" dirty="0">
              <a:latin typeface="Times New Roman" panose="02020603050405020304" pitchFamily="18" charset="0"/>
              <a:cs typeface="Times New Roman" panose="02020603050405020304" pitchFamily="18" charset="0"/>
            </a:endParaRPr>
          </a:p>
        </p:txBody>
      </p:sp>
      <p:sp>
        <p:nvSpPr>
          <p:cNvPr id="15" name="Text 13"/>
          <p:cNvSpPr/>
          <p:nvPr/>
        </p:nvSpPr>
        <p:spPr>
          <a:xfrm>
            <a:off x="488988" y="5415202"/>
            <a:ext cx="3312081" cy="304800"/>
          </a:xfrm>
          <a:prstGeom prst="rect">
            <a:avLst/>
          </a:prstGeom>
          <a:noFill/>
          <a:ln/>
        </p:spPr>
        <p:txBody>
          <a:bodyPr wrap="square" lIns="0" tIns="0" rIns="0" bIns="0" rtlCol="0" anchor="t"/>
          <a:lstStyle/>
          <a:p>
            <a:pPr marL="0" indent="0" algn="ctr">
              <a:buNone/>
            </a:pPr>
            <a:r>
              <a:rPr lang="en-US" sz="1500" dirty="0">
                <a:solidFill>
                  <a:srgbClr val="5B6E8C"/>
                </a:solidFill>
                <a:latin typeface="Times New Roman" panose="02020603050405020304" pitchFamily="18" charset="0"/>
                <a:ea typeface="Manrope" pitchFamily="34" charset="-122"/>
                <a:cs typeface="Times New Roman" panose="02020603050405020304" pitchFamily="18" charset="0"/>
              </a:rPr>
              <a:t>Decreased operational expenses through automation of incident response and security tasks, significantly reducing reliance on manual intervention.</a:t>
            </a:r>
            <a:endParaRPr lang="en-US" sz="1500" dirty="0">
              <a:latin typeface="Times New Roman" panose="02020603050405020304" pitchFamily="18" charset="0"/>
              <a:cs typeface="Times New Roman" panose="02020603050405020304" pitchFamily="18" charset="0"/>
            </a:endParaRPr>
          </a:p>
        </p:txBody>
      </p:sp>
      <p:sp>
        <p:nvSpPr>
          <p:cNvPr id="16" name="Text 14"/>
          <p:cNvSpPr/>
          <p:nvPr/>
        </p:nvSpPr>
        <p:spPr>
          <a:xfrm>
            <a:off x="3959780" y="4451383"/>
            <a:ext cx="3312081" cy="314087"/>
          </a:xfrm>
          <a:prstGeom prst="rect">
            <a:avLst/>
          </a:prstGeom>
          <a:noFill/>
          <a:ln/>
        </p:spPr>
        <p:txBody>
          <a:bodyPr wrap="none" lIns="0" tIns="0" rIns="0" bIns="0" rtlCol="0" anchor="t"/>
          <a:lstStyle/>
          <a:p>
            <a:pPr marL="0" indent="0" algn="ctr">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75%</a:t>
            </a:r>
            <a:endParaRPr lang="en-US" sz="2400" dirty="0">
              <a:latin typeface="Times New Roman" panose="02020603050405020304" pitchFamily="18" charset="0"/>
              <a:cs typeface="Times New Roman" panose="02020603050405020304" pitchFamily="18" charset="0"/>
            </a:endParaRPr>
          </a:p>
        </p:txBody>
      </p:sp>
      <p:sp>
        <p:nvSpPr>
          <p:cNvPr id="17" name="Text 15"/>
          <p:cNvSpPr/>
          <p:nvPr/>
        </p:nvSpPr>
        <p:spPr>
          <a:xfrm>
            <a:off x="4921626" y="4941508"/>
            <a:ext cx="1190030" cy="148828"/>
          </a:xfrm>
          <a:prstGeom prst="rect">
            <a:avLst/>
          </a:prstGeom>
          <a:noFill/>
          <a:ln/>
        </p:spPr>
        <p:txBody>
          <a:bodyPr wrap="none" lIns="0" tIns="0" rIns="0" bIns="0" rtlCol="0" anchor="t"/>
          <a:lstStyle/>
          <a:p>
            <a:pPr marL="0" indent="0" algn="ctr">
              <a:buNone/>
            </a:pPr>
            <a:r>
              <a:rPr lang="en-US" dirty="0">
                <a:solidFill>
                  <a:srgbClr val="5B6E8C"/>
                </a:solidFill>
                <a:latin typeface="Times New Roman" panose="02020603050405020304" pitchFamily="18" charset="0"/>
                <a:ea typeface="Alexandria Medium" pitchFamily="34" charset="-122"/>
                <a:cs typeface="Times New Roman" panose="02020603050405020304" pitchFamily="18" charset="0"/>
              </a:rPr>
              <a:t>Faster Response</a:t>
            </a:r>
            <a:endParaRPr lang="en-US" dirty="0">
              <a:latin typeface="Times New Roman" panose="02020603050405020304" pitchFamily="18" charset="0"/>
              <a:cs typeface="Times New Roman" panose="02020603050405020304" pitchFamily="18" charset="0"/>
            </a:endParaRPr>
          </a:p>
        </p:txBody>
      </p:sp>
      <p:sp>
        <p:nvSpPr>
          <p:cNvPr id="18" name="Text 16"/>
          <p:cNvSpPr/>
          <p:nvPr/>
        </p:nvSpPr>
        <p:spPr>
          <a:xfrm>
            <a:off x="3920012" y="5415202"/>
            <a:ext cx="3312081" cy="457200"/>
          </a:xfrm>
          <a:prstGeom prst="rect">
            <a:avLst/>
          </a:prstGeom>
          <a:noFill/>
          <a:ln/>
        </p:spPr>
        <p:txBody>
          <a:bodyPr wrap="square" lIns="0" tIns="0" rIns="0" bIns="0" rtlCol="0" anchor="t"/>
          <a:lstStyle/>
          <a:p>
            <a:pPr marL="0" indent="0" algn="ctr">
              <a:buNone/>
            </a:pPr>
            <a:r>
              <a:rPr lang="en-US" sz="1500" dirty="0">
                <a:solidFill>
                  <a:srgbClr val="5B6E8C"/>
                </a:solidFill>
                <a:latin typeface="Times New Roman" panose="02020603050405020304" pitchFamily="18" charset="0"/>
                <a:ea typeface="Manrope" pitchFamily="34" charset="-122"/>
                <a:cs typeface="Times New Roman" panose="02020603050405020304" pitchFamily="18" charset="0"/>
              </a:rPr>
              <a:t>Improved incident resolution times (MTTR) by leveraging ML-driven auto-healing and automated security playbooks, cutting response from hours to minutes.</a:t>
            </a:r>
            <a:endParaRPr lang="en-US" sz="1500" dirty="0">
              <a:latin typeface="Times New Roman" panose="02020603050405020304" pitchFamily="18" charset="0"/>
              <a:cs typeface="Times New Roman" panose="02020603050405020304" pitchFamily="18" charset="0"/>
            </a:endParaRPr>
          </a:p>
        </p:txBody>
      </p:sp>
      <p:sp>
        <p:nvSpPr>
          <p:cNvPr id="19" name="Text 17"/>
          <p:cNvSpPr/>
          <p:nvPr/>
        </p:nvSpPr>
        <p:spPr>
          <a:xfrm>
            <a:off x="7350976" y="4436227"/>
            <a:ext cx="3312081" cy="314087"/>
          </a:xfrm>
          <a:prstGeom prst="rect">
            <a:avLst/>
          </a:prstGeom>
          <a:noFill/>
          <a:ln/>
        </p:spPr>
        <p:txBody>
          <a:bodyPr wrap="none" lIns="0" tIns="0" rIns="0" bIns="0" rtlCol="0" anchor="t"/>
          <a:lstStyle/>
          <a:p>
            <a:pPr marL="0" indent="0" algn="ctr">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99.99%</a:t>
            </a:r>
            <a:endParaRPr lang="en-US" sz="2400" dirty="0">
              <a:latin typeface="Times New Roman" panose="02020603050405020304" pitchFamily="18" charset="0"/>
              <a:cs typeface="Times New Roman" panose="02020603050405020304" pitchFamily="18" charset="0"/>
            </a:endParaRPr>
          </a:p>
        </p:txBody>
      </p:sp>
      <p:sp>
        <p:nvSpPr>
          <p:cNvPr id="20" name="Text 18"/>
          <p:cNvSpPr/>
          <p:nvPr/>
        </p:nvSpPr>
        <p:spPr>
          <a:xfrm>
            <a:off x="8352650" y="4941508"/>
            <a:ext cx="1190030" cy="148828"/>
          </a:xfrm>
          <a:prstGeom prst="rect">
            <a:avLst/>
          </a:prstGeom>
          <a:noFill/>
          <a:ln/>
        </p:spPr>
        <p:txBody>
          <a:bodyPr wrap="none" lIns="0" tIns="0" rIns="0" bIns="0" rtlCol="0" anchor="t"/>
          <a:lstStyle/>
          <a:p>
            <a:pPr marL="0" indent="0" algn="ctr">
              <a:buNone/>
            </a:pPr>
            <a:r>
              <a:rPr lang="en-US" dirty="0">
                <a:solidFill>
                  <a:srgbClr val="5B6E8C"/>
                </a:solidFill>
                <a:latin typeface="Times New Roman" panose="02020603050405020304" pitchFamily="18" charset="0"/>
                <a:ea typeface="Alexandria Medium" pitchFamily="34" charset="-122"/>
                <a:cs typeface="Times New Roman" panose="02020603050405020304" pitchFamily="18" charset="0"/>
              </a:rPr>
              <a:t>Uptime Target</a:t>
            </a:r>
            <a:endParaRPr lang="en-US" dirty="0">
              <a:latin typeface="Times New Roman" panose="02020603050405020304" pitchFamily="18" charset="0"/>
              <a:cs typeface="Times New Roman" panose="02020603050405020304" pitchFamily="18" charset="0"/>
            </a:endParaRPr>
          </a:p>
        </p:txBody>
      </p:sp>
      <p:sp>
        <p:nvSpPr>
          <p:cNvPr id="21" name="Text 19"/>
          <p:cNvSpPr/>
          <p:nvPr/>
        </p:nvSpPr>
        <p:spPr>
          <a:xfrm>
            <a:off x="7351036" y="5415202"/>
            <a:ext cx="3312081" cy="457200"/>
          </a:xfrm>
          <a:prstGeom prst="rect">
            <a:avLst/>
          </a:prstGeom>
          <a:noFill/>
          <a:ln/>
        </p:spPr>
        <p:txBody>
          <a:bodyPr wrap="square" lIns="0" tIns="0" rIns="0" bIns="0" rtlCol="0" anchor="t"/>
          <a:lstStyle/>
          <a:p>
            <a:pPr marL="0" indent="0" algn="ctr">
              <a:buNone/>
            </a:pPr>
            <a:r>
              <a:rPr lang="en-US" sz="1500" dirty="0">
                <a:solidFill>
                  <a:srgbClr val="5B6E8C"/>
                </a:solidFill>
                <a:latin typeface="Times New Roman" panose="02020603050405020304" pitchFamily="18" charset="0"/>
                <a:ea typeface="Manrope" pitchFamily="34" charset="-122"/>
                <a:cs typeface="Times New Roman" panose="02020603050405020304" pitchFamily="18" charset="0"/>
              </a:rPr>
              <a:t>Enhanced system reliability and availability, targeting near-perfect uptime through predictive failure detection and automated self-healing mechanisms.</a:t>
            </a:r>
            <a:endParaRPr lang="en-US" sz="1500" dirty="0">
              <a:latin typeface="Times New Roman" panose="02020603050405020304" pitchFamily="18" charset="0"/>
              <a:cs typeface="Times New Roman" panose="02020603050405020304" pitchFamily="18" charset="0"/>
            </a:endParaRPr>
          </a:p>
        </p:txBody>
      </p:sp>
      <p:sp>
        <p:nvSpPr>
          <p:cNvPr id="22" name="Text 20"/>
          <p:cNvSpPr/>
          <p:nvPr/>
        </p:nvSpPr>
        <p:spPr>
          <a:xfrm>
            <a:off x="10762297" y="4440241"/>
            <a:ext cx="3312200" cy="314087"/>
          </a:xfrm>
          <a:prstGeom prst="rect">
            <a:avLst/>
          </a:prstGeom>
          <a:noFill/>
          <a:ln/>
        </p:spPr>
        <p:txBody>
          <a:bodyPr wrap="none" lIns="0" tIns="0" rIns="0" bIns="0" rtlCol="0" anchor="t"/>
          <a:lstStyle/>
          <a:p>
            <a:pPr marL="0" indent="0" algn="ctr">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40%</a:t>
            </a:r>
            <a:endParaRPr lang="en-US" sz="2400" dirty="0">
              <a:latin typeface="Times New Roman" panose="02020603050405020304" pitchFamily="18" charset="0"/>
              <a:cs typeface="Times New Roman" panose="02020603050405020304" pitchFamily="18" charset="0"/>
            </a:endParaRPr>
          </a:p>
        </p:txBody>
      </p:sp>
      <p:sp>
        <p:nvSpPr>
          <p:cNvPr id="23" name="Text 21"/>
          <p:cNvSpPr/>
          <p:nvPr/>
        </p:nvSpPr>
        <p:spPr>
          <a:xfrm>
            <a:off x="11490542" y="4941508"/>
            <a:ext cx="1776413" cy="148828"/>
          </a:xfrm>
          <a:prstGeom prst="rect">
            <a:avLst/>
          </a:prstGeom>
          <a:noFill/>
          <a:ln/>
        </p:spPr>
        <p:txBody>
          <a:bodyPr wrap="none" lIns="0" tIns="0" rIns="0" bIns="0" rtlCol="0" anchor="t"/>
          <a:lstStyle/>
          <a:p>
            <a:pPr marL="0" indent="0" algn="ctr">
              <a:buNone/>
            </a:pPr>
            <a:r>
              <a:rPr lang="en-US" dirty="0">
                <a:solidFill>
                  <a:srgbClr val="5B6E8C"/>
                </a:solidFill>
                <a:latin typeface="Times New Roman" panose="02020603050405020304" pitchFamily="18" charset="0"/>
                <a:ea typeface="Alexandria Medium" pitchFamily="34" charset="-122"/>
                <a:cs typeface="Times New Roman" panose="02020603050405020304" pitchFamily="18" charset="0"/>
              </a:rPr>
              <a:t>Human Intervention Reduced</a:t>
            </a:r>
            <a:endParaRPr lang="en-US" dirty="0">
              <a:latin typeface="Times New Roman" panose="02020603050405020304" pitchFamily="18" charset="0"/>
              <a:cs typeface="Times New Roman" panose="02020603050405020304" pitchFamily="18" charset="0"/>
            </a:endParaRPr>
          </a:p>
        </p:txBody>
      </p:sp>
      <p:sp>
        <p:nvSpPr>
          <p:cNvPr id="24" name="Text 22"/>
          <p:cNvSpPr/>
          <p:nvPr/>
        </p:nvSpPr>
        <p:spPr>
          <a:xfrm>
            <a:off x="10782060" y="5415202"/>
            <a:ext cx="3312200" cy="457200"/>
          </a:xfrm>
          <a:prstGeom prst="rect">
            <a:avLst/>
          </a:prstGeom>
          <a:noFill/>
          <a:ln/>
        </p:spPr>
        <p:txBody>
          <a:bodyPr wrap="square" lIns="0" tIns="0" rIns="0" bIns="0" rtlCol="0" anchor="t"/>
          <a:lstStyle/>
          <a:p>
            <a:pPr marL="0" indent="0" algn="ctr">
              <a:buNone/>
            </a:pPr>
            <a:r>
              <a:rPr lang="en-US" sz="1500" dirty="0">
                <a:solidFill>
                  <a:srgbClr val="5B6E8C"/>
                </a:solidFill>
                <a:latin typeface="Times New Roman" panose="02020603050405020304" pitchFamily="18" charset="0"/>
                <a:ea typeface="Manrope" pitchFamily="34" charset="-122"/>
                <a:cs typeface="Times New Roman" panose="02020603050405020304" pitchFamily="18" charset="0"/>
              </a:rPr>
              <a:t>Significant reduction in the need for human oversight in routine operational and security tasks, freeing up valuable engineering resources for innovation.</a:t>
            </a:r>
            <a:endParaRPr lang="en-US" sz="1500" dirty="0">
              <a:latin typeface="Times New Roman" panose="02020603050405020304" pitchFamily="18" charset="0"/>
              <a:cs typeface="Times New Roman" panose="02020603050405020304" pitchFamily="18" charset="0"/>
            </a:endParaRPr>
          </a:p>
        </p:txBody>
      </p:sp>
      <p:sp>
        <p:nvSpPr>
          <p:cNvPr id="25" name="Text 23"/>
          <p:cNvSpPr/>
          <p:nvPr/>
        </p:nvSpPr>
        <p:spPr>
          <a:xfrm>
            <a:off x="571976" y="6777908"/>
            <a:ext cx="13605272" cy="152400"/>
          </a:xfrm>
          <a:prstGeom prst="rect">
            <a:avLst/>
          </a:prstGeom>
          <a:noFill/>
          <a:ln/>
        </p:spPr>
        <p:txBody>
          <a:bodyPr wrap="none" lIns="0" tIns="0" rIns="0" bIns="0" rtlCol="0" anchor="t"/>
          <a:lstStyle/>
          <a:p>
            <a:pPr marL="0" indent="0" algn="l">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Comparative analysis shows our approach can deliver up to 50% better performance in MTTR and MTTD compared to </a:t>
            </a:r>
          </a:p>
          <a:p>
            <a:pPr marL="0" indent="0" algn="l">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traditional, manual methods, translating to millions in potential annual savings for large enterprises.</a:t>
            </a:r>
            <a:endParaRPr lang="en-US" sz="2000" dirty="0">
              <a:latin typeface="Times New Roman" panose="02020603050405020304" pitchFamily="18" charset="0"/>
              <a:cs typeface="Times New Roman" panose="02020603050405020304" pitchFamily="18" charset="0"/>
            </a:endParaRPr>
          </a:p>
        </p:txBody>
      </p:sp>
      <p:pic>
        <p:nvPicPr>
          <p:cNvPr id="46" name="Picture 45">
            <a:extLst>
              <a:ext uri="{FF2B5EF4-FFF2-40B4-BE49-F238E27FC236}">
                <a16:creationId xmlns:a16="http://schemas.microsoft.com/office/drawing/2014/main" id="{7FD03551-FF92-7E90-58AC-7D951C92E545}"/>
              </a:ext>
            </a:extLst>
          </p:cNvPr>
          <p:cNvPicPr>
            <a:picLocks noChangeAspect="1"/>
          </p:cNvPicPr>
          <p:nvPr/>
        </p:nvPicPr>
        <p:blipFill>
          <a:blip r:embed="rId3"/>
          <a:stretch>
            <a:fillRect/>
          </a:stretch>
        </p:blipFill>
        <p:spPr>
          <a:xfrm>
            <a:off x="12553660" y="7756426"/>
            <a:ext cx="2076740" cy="38910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1075016" y="2028795"/>
            <a:ext cx="5670590" cy="708779"/>
          </a:xfrm>
          <a:prstGeom prst="rect">
            <a:avLst/>
          </a:prstGeom>
          <a:noFill/>
          <a:ln/>
        </p:spPr>
        <p:txBody>
          <a:bodyPr wrap="none" lIns="0" tIns="0" rIns="0" bIns="0" rtlCol="0" anchor="t"/>
          <a:lstStyle/>
          <a:p>
            <a:pPr marL="0" indent="0" algn="l">
              <a:lnSpc>
                <a:spcPts val="5550"/>
              </a:lnSpc>
              <a:buNone/>
            </a:pPr>
            <a:endParaRPr lang="en-US" sz="2000" dirty="0">
              <a:latin typeface="Times New Roman" panose="02020603050405020304" pitchFamily="18" charset="0"/>
              <a:cs typeface="Times New Roman" panose="02020603050405020304" pitchFamily="18" charset="0"/>
            </a:endParaRPr>
          </a:p>
        </p:txBody>
      </p:sp>
      <p:sp>
        <p:nvSpPr>
          <p:cNvPr id="26" name="Text 24"/>
          <p:cNvSpPr/>
          <p:nvPr/>
        </p:nvSpPr>
        <p:spPr>
          <a:xfrm>
            <a:off x="512564" y="1157134"/>
            <a:ext cx="2994779" cy="178356"/>
          </a:xfrm>
          <a:prstGeom prst="rect">
            <a:avLst/>
          </a:prstGeom>
          <a:noFill/>
          <a:ln/>
        </p:spPr>
        <p:txBody>
          <a:bodyPr wrap="none" lIns="0" tIns="0" rIns="0" bIns="0" rtlCol="0" anchor="t"/>
          <a:lstStyle/>
          <a:p>
            <a:pPr marL="0" indent="0" algn="l">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Market Analysis and Adoption Projections</a:t>
            </a:r>
            <a:endParaRPr lang="en-US" sz="2400" dirty="0">
              <a:latin typeface="Times New Roman" panose="02020603050405020304" pitchFamily="18" charset="0"/>
              <a:cs typeface="Times New Roman" panose="02020603050405020304" pitchFamily="18" charset="0"/>
            </a:endParaRPr>
          </a:p>
        </p:txBody>
      </p:sp>
      <p:sp>
        <p:nvSpPr>
          <p:cNvPr id="27" name="Text 25"/>
          <p:cNvSpPr/>
          <p:nvPr/>
        </p:nvSpPr>
        <p:spPr>
          <a:xfrm>
            <a:off x="512564" y="1711763"/>
            <a:ext cx="13605272" cy="152400"/>
          </a:xfrm>
          <a:prstGeom prst="rect">
            <a:avLst/>
          </a:prstGeom>
          <a:noFill/>
          <a:ln/>
        </p:spPr>
        <p:txBody>
          <a:bodyPr wrap="none" lIns="0" tIns="0" rIns="0" bIns="0" rtlCol="0" anchor="t"/>
          <a:lstStyle/>
          <a:p>
            <a:pPr marL="0" indent="0" algn="l">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The global cloud security market is projected to reach over $70 billion by 2027, driven by increasing cloud adoption and sophisticated </a:t>
            </a:r>
          </a:p>
          <a:p>
            <a:pPr marL="0" indent="0" algn="l">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cyber threats. Our framework directly addresses critical pain points for enterprises migrating to and operating in the cloud, including:</a:t>
            </a:r>
            <a:endParaRPr lang="en-US" sz="2000" dirty="0">
              <a:latin typeface="Times New Roman" panose="02020603050405020304" pitchFamily="18" charset="0"/>
              <a:cs typeface="Times New Roman" panose="02020603050405020304" pitchFamily="18" charset="0"/>
            </a:endParaRPr>
          </a:p>
        </p:txBody>
      </p:sp>
      <p:sp>
        <p:nvSpPr>
          <p:cNvPr id="28" name="Text 26"/>
          <p:cNvSpPr/>
          <p:nvPr/>
        </p:nvSpPr>
        <p:spPr>
          <a:xfrm>
            <a:off x="512564" y="2418792"/>
            <a:ext cx="13605272" cy="152400"/>
          </a:xfrm>
          <a:prstGeom prst="rect">
            <a:avLst/>
          </a:prstGeom>
          <a:noFill/>
          <a:ln/>
        </p:spPr>
        <p:txBody>
          <a:bodyPr wrap="none" lIns="0" tIns="0" rIns="0" bIns="0" rtlCol="0" anchor="t"/>
          <a:lstStyle/>
          <a:p>
            <a:pPr marL="342900" indent="-342900" algn="l">
              <a:buSzPct val="100000"/>
              <a:buChar char="•"/>
            </a:pPr>
            <a:r>
              <a:rPr lang="en-US" sz="2000" b="1" dirty="0">
                <a:solidFill>
                  <a:srgbClr val="5B6E8C"/>
                </a:solidFill>
                <a:latin typeface="Times New Roman" panose="02020603050405020304" pitchFamily="18" charset="0"/>
                <a:ea typeface="Manrope" pitchFamily="34" charset="-122"/>
                <a:cs typeface="Times New Roman" panose="02020603050405020304" pitchFamily="18" charset="0"/>
              </a:rPr>
              <a:t>Operational Complexity:</a:t>
            </a: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 Simplifying cloud management through autonomous systems.</a:t>
            </a:r>
            <a:endParaRPr lang="en-US" sz="2000" dirty="0">
              <a:latin typeface="Times New Roman" panose="02020603050405020304" pitchFamily="18" charset="0"/>
              <a:cs typeface="Times New Roman" panose="02020603050405020304" pitchFamily="18" charset="0"/>
            </a:endParaRPr>
          </a:p>
        </p:txBody>
      </p:sp>
      <p:sp>
        <p:nvSpPr>
          <p:cNvPr id="29" name="Text 27"/>
          <p:cNvSpPr/>
          <p:nvPr/>
        </p:nvSpPr>
        <p:spPr>
          <a:xfrm>
            <a:off x="512564" y="2793720"/>
            <a:ext cx="13605272" cy="152400"/>
          </a:xfrm>
          <a:prstGeom prst="rect">
            <a:avLst/>
          </a:prstGeom>
          <a:noFill/>
          <a:ln/>
        </p:spPr>
        <p:txBody>
          <a:bodyPr wrap="none" lIns="0" tIns="0" rIns="0" bIns="0" rtlCol="0" anchor="t"/>
          <a:lstStyle/>
          <a:p>
            <a:pPr marL="342900" indent="-342900" algn="l">
              <a:buSzPct val="100000"/>
              <a:buChar char="•"/>
            </a:pPr>
            <a:r>
              <a:rPr lang="en-US" sz="2000" b="1" dirty="0">
                <a:solidFill>
                  <a:srgbClr val="5B6E8C"/>
                </a:solidFill>
                <a:latin typeface="Times New Roman" panose="02020603050405020304" pitchFamily="18" charset="0"/>
                <a:ea typeface="Manrope" pitchFamily="34" charset="-122"/>
                <a:cs typeface="Times New Roman" panose="02020603050405020304" pitchFamily="18" charset="0"/>
              </a:rPr>
              <a:t>Security Vulnerabilities:</a:t>
            </a: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 Providing a robust, proactive defense against evolving threats.</a:t>
            </a:r>
            <a:endParaRPr lang="en-US" sz="2000" dirty="0">
              <a:latin typeface="Times New Roman" panose="02020603050405020304" pitchFamily="18" charset="0"/>
              <a:cs typeface="Times New Roman" panose="02020603050405020304" pitchFamily="18" charset="0"/>
            </a:endParaRPr>
          </a:p>
        </p:txBody>
      </p:sp>
      <p:sp>
        <p:nvSpPr>
          <p:cNvPr id="30" name="Text 28"/>
          <p:cNvSpPr/>
          <p:nvPr/>
        </p:nvSpPr>
        <p:spPr>
          <a:xfrm>
            <a:off x="512564" y="3137624"/>
            <a:ext cx="13605272" cy="152400"/>
          </a:xfrm>
          <a:prstGeom prst="rect">
            <a:avLst/>
          </a:prstGeom>
          <a:noFill/>
          <a:ln/>
        </p:spPr>
        <p:txBody>
          <a:bodyPr wrap="none" lIns="0" tIns="0" rIns="0" bIns="0" rtlCol="0" anchor="t"/>
          <a:lstStyle/>
          <a:p>
            <a:pPr marL="342900" indent="-342900" algn="l">
              <a:buSzPct val="100000"/>
              <a:buChar char="•"/>
            </a:pPr>
            <a:r>
              <a:rPr lang="en-US" sz="2000" b="1" dirty="0">
                <a:solidFill>
                  <a:srgbClr val="5B6E8C"/>
                </a:solidFill>
                <a:latin typeface="Times New Roman" panose="02020603050405020304" pitchFamily="18" charset="0"/>
                <a:ea typeface="Manrope" pitchFamily="34" charset="-122"/>
                <a:cs typeface="Times New Roman" panose="02020603050405020304" pitchFamily="18" charset="0"/>
              </a:rPr>
              <a:t>Talent Shortage:</a:t>
            </a: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 Reducing the reliance on highly specialized and scarce security and operations personnel.</a:t>
            </a:r>
            <a:endParaRPr lang="en-US" sz="2000" dirty="0">
              <a:latin typeface="Times New Roman" panose="02020603050405020304" pitchFamily="18" charset="0"/>
              <a:cs typeface="Times New Roman" panose="02020603050405020304" pitchFamily="18" charset="0"/>
            </a:endParaRPr>
          </a:p>
        </p:txBody>
      </p:sp>
      <p:sp>
        <p:nvSpPr>
          <p:cNvPr id="31" name="Text 29"/>
          <p:cNvSpPr/>
          <p:nvPr/>
        </p:nvSpPr>
        <p:spPr>
          <a:xfrm>
            <a:off x="512564" y="3582680"/>
            <a:ext cx="13605272" cy="152400"/>
          </a:xfrm>
          <a:prstGeom prst="rect">
            <a:avLst/>
          </a:prstGeom>
          <a:noFill/>
          <a:ln/>
        </p:spPr>
        <p:txBody>
          <a:bodyPr wrap="none" lIns="0" tIns="0" rIns="0" bIns="0" rtlCol="0" anchor="t"/>
          <a:lstStyle/>
          <a:p>
            <a:pPr marL="0" indent="0" algn="l">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We project early adoption in highly regulated industries (finance, healthcare) and large-scale cloud native organizations within 1-2 years, </a:t>
            </a:r>
          </a:p>
          <a:p>
            <a:pPr marL="0" indent="0" algn="l">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with broader industry adoption following within 3-5 years as the framework demonstrates proven ROI and scalability.</a:t>
            </a:r>
            <a:endParaRPr lang="en-US" sz="2000" dirty="0">
              <a:latin typeface="Times New Roman" panose="02020603050405020304" pitchFamily="18" charset="0"/>
              <a:cs typeface="Times New Roman" panose="02020603050405020304" pitchFamily="18" charset="0"/>
            </a:endParaRPr>
          </a:p>
        </p:txBody>
      </p:sp>
      <p:sp>
        <p:nvSpPr>
          <p:cNvPr id="32" name="Text 30"/>
          <p:cNvSpPr/>
          <p:nvPr/>
        </p:nvSpPr>
        <p:spPr>
          <a:xfrm>
            <a:off x="512564" y="4820023"/>
            <a:ext cx="1835825" cy="178356"/>
          </a:xfrm>
          <a:prstGeom prst="rect">
            <a:avLst/>
          </a:prstGeom>
          <a:noFill/>
          <a:ln/>
        </p:spPr>
        <p:txBody>
          <a:bodyPr wrap="none" lIns="0" tIns="0" rIns="0" bIns="0" rtlCol="0" anchor="t"/>
          <a:lstStyle/>
          <a:p>
            <a:pPr marL="0" indent="0" algn="l">
              <a:lnSpc>
                <a:spcPts val="140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Implementation Timeline</a:t>
            </a:r>
            <a:endParaRPr lang="en-US" sz="2400" dirty="0">
              <a:latin typeface="Times New Roman" panose="02020603050405020304" pitchFamily="18" charset="0"/>
              <a:cs typeface="Times New Roman" panose="02020603050405020304" pitchFamily="18" charset="0"/>
            </a:endParaRPr>
          </a:p>
        </p:txBody>
      </p:sp>
      <p:sp>
        <p:nvSpPr>
          <p:cNvPr id="33" name="Shape 31"/>
          <p:cNvSpPr/>
          <p:nvPr/>
        </p:nvSpPr>
        <p:spPr>
          <a:xfrm>
            <a:off x="417433" y="6694269"/>
            <a:ext cx="13605272" cy="15240"/>
          </a:xfrm>
          <a:prstGeom prst="roundRect">
            <a:avLst>
              <a:gd name="adj" fmla="val 937056"/>
            </a:avLst>
          </a:prstGeom>
          <a:solidFill>
            <a:srgbClr val="B3D5E4"/>
          </a:solidFill>
          <a:ln/>
        </p:spPr>
      </p:sp>
      <p:pic>
        <p:nvPicPr>
          <p:cNvPr id="35" name="Image 0" descr="preencoded.png"/>
          <p:cNvPicPr>
            <a:picLocks noChangeAspect="1"/>
          </p:cNvPicPr>
          <p:nvPr/>
        </p:nvPicPr>
        <p:blipFill>
          <a:blip r:embed="rId3"/>
          <a:stretch>
            <a:fillRect/>
          </a:stretch>
        </p:blipFill>
        <p:spPr>
          <a:xfrm>
            <a:off x="3753267" y="6581160"/>
            <a:ext cx="71318" cy="71318"/>
          </a:xfrm>
          <a:prstGeom prst="rect">
            <a:avLst/>
          </a:prstGeom>
        </p:spPr>
      </p:pic>
      <p:sp>
        <p:nvSpPr>
          <p:cNvPr id="36" name="Text 33"/>
          <p:cNvSpPr/>
          <p:nvPr/>
        </p:nvSpPr>
        <p:spPr>
          <a:xfrm>
            <a:off x="3289102" y="5384530"/>
            <a:ext cx="1190030" cy="148828"/>
          </a:xfrm>
          <a:prstGeom prst="rect">
            <a:avLst/>
          </a:prstGeom>
          <a:noFill/>
          <a:ln/>
        </p:spPr>
        <p:txBody>
          <a:bodyPr wrap="none" lIns="0" tIns="0" rIns="0" bIns="0" rtlCol="0" anchor="t"/>
          <a:lstStyle/>
          <a:p>
            <a:pPr marL="0" indent="0" algn="ctr">
              <a:lnSpc>
                <a:spcPts val="11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Year 1</a:t>
            </a:r>
            <a:endParaRPr lang="en-US" sz="2000" dirty="0">
              <a:latin typeface="Times New Roman" panose="02020603050405020304" pitchFamily="18" charset="0"/>
              <a:cs typeface="Times New Roman" panose="02020603050405020304" pitchFamily="18" charset="0"/>
            </a:endParaRPr>
          </a:p>
        </p:txBody>
      </p:sp>
      <p:sp>
        <p:nvSpPr>
          <p:cNvPr id="37" name="Text 34"/>
          <p:cNvSpPr/>
          <p:nvPr/>
        </p:nvSpPr>
        <p:spPr>
          <a:xfrm>
            <a:off x="607695" y="5590389"/>
            <a:ext cx="6552843" cy="152400"/>
          </a:xfrm>
          <a:prstGeom prst="rect">
            <a:avLst/>
          </a:prstGeom>
          <a:noFill/>
          <a:ln/>
        </p:spPr>
        <p:txBody>
          <a:bodyPr wrap="none" lIns="0" tIns="0" rIns="0" bIns="0" rtlCol="0" anchor="t"/>
          <a:lstStyle/>
          <a:p>
            <a:pPr marL="0" indent="0" algn="ctr">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Pilot deployments, initial ML model training, and </a:t>
            </a:r>
          </a:p>
          <a:p>
            <a:pPr marL="0" indent="0" algn="ctr">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integration into existing </a:t>
            </a:r>
          </a:p>
          <a:p>
            <a:pPr marL="0" indent="0" algn="ctr">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CI/CD pipelines for selected clients.</a:t>
            </a:r>
            <a:endParaRPr lang="en-US" sz="2000" dirty="0">
              <a:latin typeface="Times New Roman" panose="02020603050405020304" pitchFamily="18" charset="0"/>
              <a:cs typeface="Times New Roman" panose="02020603050405020304" pitchFamily="18" charset="0"/>
            </a:endParaRPr>
          </a:p>
        </p:txBody>
      </p:sp>
      <p:sp>
        <p:nvSpPr>
          <p:cNvPr id="38" name="Shape 35"/>
          <p:cNvSpPr/>
          <p:nvPr/>
        </p:nvSpPr>
        <p:spPr>
          <a:xfrm>
            <a:off x="7212330" y="6616820"/>
            <a:ext cx="15240" cy="190381"/>
          </a:xfrm>
          <a:prstGeom prst="roundRect">
            <a:avLst>
              <a:gd name="adj" fmla="val 937056"/>
            </a:avLst>
          </a:prstGeom>
          <a:solidFill>
            <a:srgbClr val="B3D5E4"/>
          </a:solidFill>
          <a:ln/>
        </p:spPr>
      </p:sp>
      <p:pic>
        <p:nvPicPr>
          <p:cNvPr id="39" name="Image 1" descr="preencoded.png"/>
          <p:cNvPicPr>
            <a:picLocks noChangeAspect="1"/>
          </p:cNvPicPr>
          <p:nvPr/>
        </p:nvPicPr>
        <p:blipFill>
          <a:blip r:embed="rId3"/>
          <a:stretch>
            <a:fillRect/>
          </a:stretch>
        </p:blipFill>
        <p:spPr>
          <a:xfrm>
            <a:off x="7184291" y="6581160"/>
            <a:ext cx="71318" cy="71318"/>
          </a:xfrm>
          <a:prstGeom prst="rect">
            <a:avLst/>
          </a:prstGeom>
        </p:spPr>
      </p:pic>
      <p:sp>
        <p:nvSpPr>
          <p:cNvPr id="40" name="Text 36"/>
          <p:cNvSpPr/>
          <p:nvPr/>
        </p:nvSpPr>
        <p:spPr>
          <a:xfrm>
            <a:off x="6624995" y="6902391"/>
            <a:ext cx="1190030" cy="148828"/>
          </a:xfrm>
          <a:prstGeom prst="rect">
            <a:avLst/>
          </a:prstGeom>
          <a:noFill/>
          <a:ln/>
        </p:spPr>
        <p:txBody>
          <a:bodyPr wrap="none" lIns="0" tIns="0" rIns="0" bIns="0" rtlCol="0" anchor="t"/>
          <a:lstStyle/>
          <a:p>
            <a:pPr marL="0" indent="0" algn="ctr">
              <a:lnSpc>
                <a:spcPts val="11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Year 2-3</a:t>
            </a:r>
            <a:endParaRPr lang="en-US" sz="2000" dirty="0">
              <a:latin typeface="Times New Roman" panose="02020603050405020304" pitchFamily="18" charset="0"/>
              <a:cs typeface="Times New Roman" panose="02020603050405020304" pitchFamily="18" charset="0"/>
            </a:endParaRPr>
          </a:p>
        </p:txBody>
      </p:sp>
      <p:sp>
        <p:nvSpPr>
          <p:cNvPr id="41" name="Text 37"/>
          <p:cNvSpPr/>
          <p:nvPr/>
        </p:nvSpPr>
        <p:spPr>
          <a:xfrm>
            <a:off x="3943588" y="7108250"/>
            <a:ext cx="6552843" cy="152400"/>
          </a:xfrm>
          <a:prstGeom prst="rect">
            <a:avLst/>
          </a:prstGeom>
          <a:noFill/>
          <a:ln/>
        </p:spPr>
        <p:txBody>
          <a:bodyPr wrap="none" lIns="0" tIns="0" rIns="0" bIns="0" rtlCol="0" anchor="t"/>
          <a:lstStyle/>
          <a:p>
            <a:pPr marL="0" indent="0" algn="ctr">
              <a:lnSpc>
                <a:spcPts val="115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Refinement of autonomous healing modules, expansion of threat intelligence integrations, and public release of core components.</a:t>
            </a:r>
            <a:endParaRPr lang="en-US" sz="2000" dirty="0">
              <a:latin typeface="Times New Roman" panose="02020603050405020304" pitchFamily="18" charset="0"/>
              <a:cs typeface="Times New Roman" panose="02020603050405020304" pitchFamily="18" charset="0"/>
            </a:endParaRPr>
          </a:p>
        </p:txBody>
      </p:sp>
      <p:pic>
        <p:nvPicPr>
          <p:cNvPr id="43" name="Image 2" descr="preencoded.png"/>
          <p:cNvPicPr>
            <a:picLocks noChangeAspect="1"/>
          </p:cNvPicPr>
          <p:nvPr/>
        </p:nvPicPr>
        <p:blipFill>
          <a:blip r:embed="rId3"/>
          <a:stretch>
            <a:fillRect/>
          </a:stretch>
        </p:blipFill>
        <p:spPr>
          <a:xfrm>
            <a:off x="10615434" y="6581160"/>
            <a:ext cx="71318" cy="71318"/>
          </a:xfrm>
          <a:prstGeom prst="rect">
            <a:avLst/>
          </a:prstGeom>
        </p:spPr>
      </p:pic>
      <p:sp>
        <p:nvSpPr>
          <p:cNvPr id="44" name="Text 39"/>
          <p:cNvSpPr/>
          <p:nvPr/>
        </p:nvSpPr>
        <p:spPr>
          <a:xfrm>
            <a:off x="10151150" y="5384530"/>
            <a:ext cx="1190030" cy="148828"/>
          </a:xfrm>
          <a:prstGeom prst="rect">
            <a:avLst/>
          </a:prstGeom>
          <a:noFill/>
          <a:ln/>
        </p:spPr>
        <p:txBody>
          <a:bodyPr wrap="none" lIns="0" tIns="0" rIns="0" bIns="0" rtlCol="0" anchor="t"/>
          <a:lstStyle/>
          <a:p>
            <a:pPr marL="0" indent="0" algn="ctr">
              <a:lnSpc>
                <a:spcPts val="11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Year 4-5</a:t>
            </a:r>
            <a:endParaRPr lang="en-US" sz="2000" dirty="0">
              <a:latin typeface="Times New Roman" panose="02020603050405020304" pitchFamily="18" charset="0"/>
              <a:cs typeface="Times New Roman" panose="02020603050405020304" pitchFamily="18" charset="0"/>
            </a:endParaRPr>
          </a:p>
        </p:txBody>
      </p:sp>
      <p:sp>
        <p:nvSpPr>
          <p:cNvPr id="45" name="Text 40"/>
          <p:cNvSpPr/>
          <p:nvPr/>
        </p:nvSpPr>
        <p:spPr>
          <a:xfrm>
            <a:off x="7469743" y="5590389"/>
            <a:ext cx="6552962" cy="152400"/>
          </a:xfrm>
          <a:prstGeom prst="rect">
            <a:avLst/>
          </a:prstGeom>
          <a:noFill/>
          <a:ln/>
        </p:spPr>
        <p:txBody>
          <a:bodyPr wrap="none" lIns="0" tIns="0" rIns="0" bIns="0" rtlCol="0" anchor="t"/>
          <a:lstStyle/>
          <a:p>
            <a:pPr marL="0" indent="0" algn="ctr">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Full platform maturity, widespread industry adoption, and </a:t>
            </a:r>
          </a:p>
          <a:p>
            <a:pPr marL="0" indent="0" algn="ctr">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continuous improvement through </a:t>
            </a:r>
          </a:p>
          <a:p>
            <a:pPr marL="0" indent="0" algn="ctr">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community contributions and advanced research.</a:t>
            </a:r>
            <a:endParaRPr lang="en-US" sz="2000" dirty="0">
              <a:latin typeface="Times New Roman" panose="02020603050405020304" pitchFamily="18" charset="0"/>
              <a:cs typeface="Times New Roman" panose="02020603050405020304" pitchFamily="18" charset="0"/>
            </a:endParaRPr>
          </a:p>
        </p:txBody>
      </p:sp>
      <p:sp>
        <p:nvSpPr>
          <p:cNvPr id="3" name="Shape 35">
            <a:extLst>
              <a:ext uri="{FF2B5EF4-FFF2-40B4-BE49-F238E27FC236}">
                <a16:creationId xmlns:a16="http://schemas.microsoft.com/office/drawing/2014/main" id="{E207DC92-6086-93DB-B627-10C10255E0F5}"/>
              </a:ext>
            </a:extLst>
          </p:cNvPr>
          <p:cNvSpPr/>
          <p:nvPr/>
        </p:nvSpPr>
        <p:spPr>
          <a:xfrm>
            <a:off x="10651093" y="6616939"/>
            <a:ext cx="15240" cy="190381"/>
          </a:xfrm>
          <a:prstGeom prst="roundRect">
            <a:avLst>
              <a:gd name="adj" fmla="val 937056"/>
            </a:avLst>
          </a:prstGeom>
          <a:solidFill>
            <a:srgbClr val="B3D5E4"/>
          </a:solidFill>
          <a:ln/>
        </p:spPr>
      </p:sp>
      <p:sp>
        <p:nvSpPr>
          <p:cNvPr id="4" name="Shape 35">
            <a:extLst>
              <a:ext uri="{FF2B5EF4-FFF2-40B4-BE49-F238E27FC236}">
                <a16:creationId xmlns:a16="http://schemas.microsoft.com/office/drawing/2014/main" id="{0ED80098-2E96-52E3-CA00-05CBE70113EB}"/>
              </a:ext>
            </a:extLst>
          </p:cNvPr>
          <p:cNvSpPr/>
          <p:nvPr/>
        </p:nvSpPr>
        <p:spPr>
          <a:xfrm>
            <a:off x="3796546" y="6616939"/>
            <a:ext cx="15240" cy="190381"/>
          </a:xfrm>
          <a:prstGeom prst="roundRect">
            <a:avLst>
              <a:gd name="adj" fmla="val 937056"/>
            </a:avLst>
          </a:prstGeom>
          <a:solidFill>
            <a:srgbClr val="B3D5E4"/>
          </a:solidFill>
          <a:ln/>
        </p:spPr>
      </p:sp>
      <p:pic>
        <p:nvPicPr>
          <p:cNvPr id="5" name="Picture 4">
            <a:extLst>
              <a:ext uri="{FF2B5EF4-FFF2-40B4-BE49-F238E27FC236}">
                <a16:creationId xmlns:a16="http://schemas.microsoft.com/office/drawing/2014/main" id="{700B6B9B-9ED9-7947-F63D-24338E01CA84}"/>
              </a:ext>
            </a:extLst>
          </p:cNvPr>
          <p:cNvPicPr>
            <a:picLocks noChangeAspect="1"/>
          </p:cNvPicPr>
          <p:nvPr/>
        </p:nvPicPr>
        <p:blipFill>
          <a:blip r:embed="rId4"/>
          <a:stretch>
            <a:fillRect/>
          </a:stretch>
        </p:blipFill>
        <p:spPr>
          <a:xfrm>
            <a:off x="12553660" y="7756426"/>
            <a:ext cx="2076740" cy="38910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645557" y="509707"/>
            <a:ext cx="2997637" cy="374690"/>
          </a:xfrm>
          <a:prstGeom prst="rect">
            <a:avLst/>
          </a:prstGeom>
          <a:noFill/>
          <a:ln/>
        </p:spPr>
        <p:txBody>
          <a:bodyPr wrap="none" lIns="0" tIns="0" rIns="0" bIns="0" rtlCol="0" anchor="t"/>
          <a:lstStyle/>
          <a:p>
            <a:pPr marL="0" indent="0" algn="l">
              <a:lnSpc>
                <a:spcPts val="2950"/>
              </a:lnSpc>
              <a:buNone/>
            </a:pPr>
            <a:r>
              <a:rPr lang="en-US" sz="2800" dirty="0">
                <a:solidFill>
                  <a:srgbClr val="5B6E8C"/>
                </a:solidFill>
                <a:latin typeface="Times New Roman" panose="02020603050405020304" pitchFamily="18" charset="0"/>
                <a:ea typeface="Alexandria Medium" pitchFamily="34" charset="-122"/>
                <a:cs typeface="Times New Roman" panose="02020603050405020304" pitchFamily="18" charset="0"/>
              </a:rPr>
              <a:t>References</a:t>
            </a:r>
            <a:endParaRPr lang="en-US" sz="2800" dirty="0">
              <a:latin typeface="Times New Roman" panose="02020603050405020304" pitchFamily="18" charset="0"/>
              <a:cs typeface="Times New Roman" panose="02020603050405020304" pitchFamily="18" charset="0"/>
            </a:endParaRPr>
          </a:p>
        </p:txBody>
      </p:sp>
      <p:sp>
        <p:nvSpPr>
          <p:cNvPr id="3" name="Text 1"/>
          <p:cNvSpPr/>
          <p:nvPr/>
        </p:nvSpPr>
        <p:spPr>
          <a:xfrm>
            <a:off x="645557" y="1124188"/>
            <a:ext cx="13339286" cy="191810"/>
          </a:xfrm>
          <a:prstGeom prst="rect">
            <a:avLst/>
          </a:prstGeom>
          <a:noFill/>
          <a:ln/>
        </p:spPr>
        <p:txBody>
          <a:bodyPr wrap="none" lIns="0" tIns="0" rIns="0" bIns="0" rtlCol="0" anchor="t"/>
          <a:lstStyle/>
          <a:p>
            <a:pPr marL="0" indent="0" algn="l">
              <a:buNone/>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A comprehensive list of academic and technical publications supporting the research presented in this framework, categorized by key research areas:</a:t>
            </a:r>
            <a:endParaRPr lang="en-US" sz="1600" dirty="0">
              <a:latin typeface="Times New Roman" panose="02020603050405020304" pitchFamily="18" charset="0"/>
              <a:cs typeface="Times New Roman" panose="02020603050405020304" pitchFamily="18" charset="0"/>
            </a:endParaRPr>
          </a:p>
        </p:txBody>
      </p:sp>
      <p:sp>
        <p:nvSpPr>
          <p:cNvPr id="4" name="Text 2"/>
          <p:cNvSpPr/>
          <p:nvPr/>
        </p:nvSpPr>
        <p:spPr>
          <a:xfrm>
            <a:off x="645557" y="1495782"/>
            <a:ext cx="2763679" cy="224790"/>
          </a:xfrm>
          <a:prstGeom prst="rect">
            <a:avLst/>
          </a:prstGeom>
          <a:noFill/>
          <a:ln/>
        </p:spPr>
        <p:txBody>
          <a:bodyPr wrap="none" lIns="0" tIns="0" rIns="0" bIns="0" rtlCol="0" anchor="t"/>
          <a:lstStyle/>
          <a:p>
            <a:pPr marL="0" indent="0" algn="l">
              <a:buNone/>
            </a:pPr>
            <a:r>
              <a:rPr lang="en-US" dirty="0">
                <a:solidFill>
                  <a:srgbClr val="5B6E8C"/>
                </a:solidFill>
                <a:latin typeface="Times New Roman" panose="02020603050405020304" pitchFamily="18" charset="0"/>
                <a:ea typeface="Alexandria Medium" pitchFamily="34" charset="-122"/>
                <a:cs typeface="Times New Roman" panose="02020603050405020304" pitchFamily="18" charset="0"/>
              </a:rPr>
              <a:t>Cloud Security and Blockchain</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645557" y="1900357"/>
            <a:ext cx="13339286" cy="191810"/>
          </a:xfrm>
          <a:prstGeom prst="rect">
            <a:avLst/>
          </a:prstGeom>
          <a:noFill/>
          <a:ln/>
        </p:spPr>
        <p:txBody>
          <a:bodyPr wrap="none" lIns="0" tIns="0" rIns="0" bIns="0" rtlCol="0" anchor="t"/>
          <a:lstStyle/>
          <a:p>
            <a:pPr marL="342900" indent="-342900" algn="l">
              <a:buSzPct val="100000"/>
              <a:buFont typeface="+mj-lt"/>
              <a:buAutoNum type="arabicPeriod"/>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Smith, A., Johnson, B., &amp; Williams, C. (2020). "Anomaly Detection in Cloud Environments using Deep Learning." </a:t>
            </a:r>
            <a:r>
              <a:rPr lang="en-US" sz="1600" i="1" dirty="0">
                <a:solidFill>
                  <a:srgbClr val="5B6E8C"/>
                </a:solidFill>
                <a:latin typeface="Times New Roman" panose="02020603050405020304" pitchFamily="18" charset="0"/>
                <a:ea typeface="Manrope" pitchFamily="34" charset="-122"/>
                <a:cs typeface="Times New Roman" panose="02020603050405020304" pitchFamily="18" charset="0"/>
              </a:rPr>
              <a:t>Journal of Cloud Security</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8(2), 123-135.</a:t>
            </a:r>
            <a:endParaRPr lang="en-US" sz="1600" dirty="0">
              <a:latin typeface="Times New Roman" panose="02020603050405020304" pitchFamily="18" charset="0"/>
              <a:cs typeface="Times New Roman" panose="02020603050405020304" pitchFamily="18" charset="0"/>
            </a:endParaRPr>
          </a:p>
        </p:txBody>
      </p:sp>
      <p:sp>
        <p:nvSpPr>
          <p:cNvPr id="6" name="Text 4"/>
          <p:cNvSpPr/>
          <p:nvPr/>
        </p:nvSpPr>
        <p:spPr>
          <a:xfrm>
            <a:off x="645557" y="2118663"/>
            <a:ext cx="13339286" cy="191810"/>
          </a:xfrm>
          <a:prstGeom prst="rect">
            <a:avLst/>
          </a:prstGeom>
          <a:noFill/>
          <a:ln/>
        </p:spPr>
        <p:txBody>
          <a:bodyPr wrap="none" lIns="0" tIns="0" rIns="0" bIns="0" rtlCol="0" anchor="t"/>
          <a:lstStyle/>
          <a:p>
            <a:pPr marL="342900" indent="-342900" algn="l">
              <a:buSzPct val="100000"/>
              <a:buFont typeface="+mj-lt"/>
              <a:buAutoNum type="arabicPeriod" startAt="2"/>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Jones, D., Brown, E., &amp; Garcia, F. (2021). "Blockchain-Based Immutable Logging for Multi-Cloud Security." </a:t>
            </a:r>
            <a:r>
              <a:rPr lang="en-US" sz="1600" i="1" dirty="0">
                <a:solidFill>
                  <a:srgbClr val="5B6E8C"/>
                </a:solidFill>
                <a:latin typeface="Times New Roman" panose="02020603050405020304" pitchFamily="18" charset="0"/>
                <a:ea typeface="Manrope" pitchFamily="34" charset="-122"/>
                <a:cs typeface="Times New Roman" panose="02020603050405020304" pitchFamily="18" charset="0"/>
              </a:rPr>
              <a:t>International Conference on Distributed Computing </a:t>
            </a:r>
          </a:p>
          <a:p>
            <a:pPr algn="l">
              <a:buSzPct val="100000"/>
            </a:pPr>
            <a:r>
              <a:rPr lang="en-US" sz="1600" i="1" dirty="0">
                <a:solidFill>
                  <a:srgbClr val="5B6E8C"/>
                </a:solidFill>
                <a:latin typeface="Times New Roman" panose="02020603050405020304" pitchFamily="18" charset="0"/>
                <a:ea typeface="Manrope" pitchFamily="34" charset="-122"/>
                <a:cs typeface="Times New Roman" panose="02020603050405020304" pitchFamily="18" charset="0"/>
              </a:rPr>
              <a:t>       Systems</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45-50.</a:t>
            </a:r>
            <a:endParaRPr lang="en-US" sz="1600" dirty="0">
              <a:latin typeface="Times New Roman" panose="02020603050405020304" pitchFamily="18" charset="0"/>
              <a:cs typeface="Times New Roman" panose="02020603050405020304" pitchFamily="18" charset="0"/>
            </a:endParaRPr>
          </a:p>
        </p:txBody>
      </p:sp>
      <p:sp>
        <p:nvSpPr>
          <p:cNvPr id="8" name="Text 6"/>
          <p:cNvSpPr/>
          <p:nvPr/>
        </p:nvSpPr>
        <p:spPr>
          <a:xfrm>
            <a:off x="645557" y="2834883"/>
            <a:ext cx="13339286" cy="191810"/>
          </a:xfrm>
          <a:prstGeom prst="rect">
            <a:avLst/>
          </a:prstGeom>
          <a:noFill/>
          <a:ln/>
        </p:spPr>
        <p:txBody>
          <a:bodyPr wrap="none" lIns="0" tIns="0" rIns="0" bIns="0" rtlCol="0" anchor="t"/>
          <a:lstStyle/>
          <a:p>
            <a:pPr marL="342900" indent="-342900" algn="l">
              <a:buSzPct val="100000"/>
              <a:buFont typeface="+mj-lt"/>
              <a:buAutoNum type="arabicPeriod" startAt="4"/>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Gupta, R., Sharma, P., &amp; Singh, A. (2023). "Explorations into Post-Quantum Cryptography for Secure Cloud Environments." </a:t>
            </a:r>
            <a:r>
              <a:rPr lang="en-US" sz="1600" i="1" dirty="0">
                <a:solidFill>
                  <a:srgbClr val="5B6E8C"/>
                </a:solidFill>
                <a:latin typeface="Times New Roman" panose="02020603050405020304" pitchFamily="18" charset="0"/>
                <a:ea typeface="Manrope" pitchFamily="34" charset="-122"/>
                <a:cs typeface="Times New Roman" panose="02020603050405020304" pitchFamily="18" charset="0"/>
              </a:rPr>
              <a:t>Future Generation Computer </a:t>
            </a:r>
          </a:p>
          <a:p>
            <a:pPr algn="l">
              <a:buSzPct val="100000"/>
            </a:pPr>
            <a:r>
              <a:rPr lang="en-US" sz="1600" i="1" dirty="0">
                <a:solidFill>
                  <a:srgbClr val="5B6E8C"/>
                </a:solidFill>
                <a:latin typeface="Times New Roman" panose="02020603050405020304" pitchFamily="18" charset="0"/>
                <a:ea typeface="Manrope" pitchFamily="34" charset="-122"/>
                <a:cs typeface="Times New Roman" panose="02020603050405020304" pitchFamily="18" charset="0"/>
              </a:rPr>
              <a:t>       Systems</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145, 123-132.</a:t>
            </a:r>
            <a:endParaRPr lang="en-US" sz="1600" dirty="0">
              <a:latin typeface="Times New Roman" panose="02020603050405020304" pitchFamily="18" charset="0"/>
              <a:cs typeface="Times New Roman" panose="02020603050405020304" pitchFamily="18" charset="0"/>
            </a:endParaRPr>
          </a:p>
        </p:txBody>
      </p:sp>
      <p:sp>
        <p:nvSpPr>
          <p:cNvPr id="9" name="Text 7"/>
          <p:cNvSpPr/>
          <p:nvPr/>
        </p:nvSpPr>
        <p:spPr>
          <a:xfrm>
            <a:off x="645557" y="3386510"/>
            <a:ext cx="3659862" cy="224790"/>
          </a:xfrm>
          <a:prstGeom prst="rect">
            <a:avLst/>
          </a:prstGeom>
          <a:noFill/>
          <a:ln/>
        </p:spPr>
        <p:txBody>
          <a:bodyPr wrap="none" lIns="0" tIns="0" rIns="0" bIns="0" rtlCol="0" anchor="t"/>
          <a:lstStyle/>
          <a:p>
            <a:pPr marL="0" indent="0" algn="l">
              <a:buNone/>
            </a:pPr>
            <a:r>
              <a:rPr lang="en-US" dirty="0">
                <a:solidFill>
                  <a:srgbClr val="5B6E8C"/>
                </a:solidFill>
                <a:latin typeface="Times New Roman" panose="02020603050405020304" pitchFamily="18" charset="0"/>
                <a:ea typeface="Alexandria Medium" pitchFamily="34" charset="-122"/>
                <a:cs typeface="Times New Roman" panose="02020603050405020304" pitchFamily="18" charset="0"/>
              </a:rPr>
              <a:t>AI/ML for Autonomous Cloud Operations</a:t>
            </a:r>
            <a:endParaRPr lang="en-US" dirty="0">
              <a:latin typeface="Times New Roman" panose="02020603050405020304" pitchFamily="18" charset="0"/>
              <a:cs typeface="Times New Roman" panose="02020603050405020304" pitchFamily="18" charset="0"/>
            </a:endParaRPr>
          </a:p>
        </p:txBody>
      </p:sp>
      <p:sp>
        <p:nvSpPr>
          <p:cNvPr id="10" name="Text 8"/>
          <p:cNvSpPr/>
          <p:nvPr/>
        </p:nvSpPr>
        <p:spPr>
          <a:xfrm>
            <a:off x="655195" y="3720312"/>
            <a:ext cx="13339286" cy="191810"/>
          </a:xfrm>
          <a:prstGeom prst="rect">
            <a:avLst/>
          </a:prstGeom>
          <a:noFill/>
          <a:ln/>
        </p:spPr>
        <p:txBody>
          <a:bodyPr wrap="none" lIns="0" tIns="0" rIns="0" bIns="0" rtlCol="0" anchor="t"/>
          <a:lstStyle/>
          <a:p>
            <a:pPr marL="342900" indent="-342900" algn="l">
              <a:buSzPct val="100000"/>
              <a:buFont typeface="+mj-lt"/>
              <a:buAutoNum type="arabicPeriod"/>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Lee, G., Kim, H., &amp; Park, I. (2022). "AI-Driven Auto-Scaling for Cloud Resource Optimization." </a:t>
            </a:r>
            <a:r>
              <a:rPr lang="en-US" sz="1600" i="1" dirty="0">
                <a:solidFill>
                  <a:srgbClr val="5B6E8C"/>
                </a:solidFill>
                <a:latin typeface="Times New Roman" panose="02020603050405020304" pitchFamily="18" charset="0"/>
                <a:ea typeface="Manrope" pitchFamily="34" charset="-122"/>
                <a:cs typeface="Times New Roman" panose="02020603050405020304" pitchFamily="18" charset="0"/>
              </a:rPr>
              <a:t>IEEE Transactions on Cloud Computing</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10(4), 789-798.</a:t>
            </a:r>
            <a:endParaRPr lang="en-US" sz="1600" dirty="0">
              <a:latin typeface="Times New Roman" panose="02020603050405020304" pitchFamily="18" charset="0"/>
              <a:cs typeface="Times New Roman" panose="02020603050405020304" pitchFamily="18" charset="0"/>
            </a:endParaRPr>
          </a:p>
        </p:txBody>
      </p:sp>
      <p:sp>
        <p:nvSpPr>
          <p:cNvPr id="11" name="Text 9"/>
          <p:cNvSpPr/>
          <p:nvPr/>
        </p:nvSpPr>
        <p:spPr>
          <a:xfrm>
            <a:off x="655195" y="3954032"/>
            <a:ext cx="13339286" cy="191810"/>
          </a:xfrm>
          <a:prstGeom prst="rect">
            <a:avLst/>
          </a:prstGeom>
          <a:noFill/>
          <a:ln/>
        </p:spPr>
        <p:txBody>
          <a:bodyPr wrap="none" lIns="0" tIns="0" rIns="0" bIns="0" rtlCol="0" anchor="t"/>
          <a:lstStyle/>
          <a:p>
            <a:pPr marL="342900" indent="-342900" algn="l">
              <a:buSzPct val="100000"/>
              <a:buFont typeface="+mj-lt"/>
              <a:buAutoNum type="arabicPeriod" startAt="2"/>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Wang, M., Li, N., &amp; Xu, P. (2023). "Reinforcement Learning for Cloud Service Resilience Optimization." </a:t>
            </a:r>
            <a:r>
              <a:rPr lang="en-US" sz="1600" i="1" dirty="0">
                <a:solidFill>
                  <a:srgbClr val="5B6E8C"/>
                </a:solidFill>
                <a:latin typeface="Times New Roman" panose="02020603050405020304" pitchFamily="18" charset="0"/>
                <a:ea typeface="Manrope" pitchFamily="34" charset="-122"/>
                <a:cs typeface="Times New Roman" panose="02020603050405020304" pitchFamily="18" charset="0"/>
              </a:rPr>
              <a:t>International Journal of Network Security</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25(1), 55-65.</a:t>
            </a:r>
            <a:endParaRPr lang="en-US" sz="1600" dirty="0">
              <a:latin typeface="Times New Roman" panose="02020603050405020304" pitchFamily="18" charset="0"/>
              <a:cs typeface="Times New Roman" panose="02020603050405020304" pitchFamily="18" charset="0"/>
            </a:endParaRPr>
          </a:p>
        </p:txBody>
      </p:sp>
      <p:sp>
        <p:nvSpPr>
          <p:cNvPr id="12" name="Text 10"/>
          <p:cNvSpPr/>
          <p:nvPr/>
        </p:nvSpPr>
        <p:spPr>
          <a:xfrm>
            <a:off x="655195" y="4187751"/>
            <a:ext cx="13339286" cy="191810"/>
          </a:xfrm>
          <a:prstGeom prst="rect">
            <a:avLst/>
          </a:prstGeom>
          <a:noFill/>
          <a:ln/>
        </p:spPr>
        <p:txBody>
          <a:bodyPr wrap="none" lIns="0" tIns="0" rIns="0" bIns="0" rtlCol="0" anchor="t"/>
          <a:lstStyle/>
          <a:p>
            <a:pPr marL="342900" indent="-342900" algn="l">
              <a:buSzPct val="100000"/>
              <a:buFont typeface="+mj-lt"/>
              <a:buAutoNum type="arabicPeriod" startAt="3"/>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Davies, J., Miller, S., &amp; Harris, K. (2024). "Leveraging Large Language Models for Predictive Maintenance in Cloud Infrastructure." </a:t>
            </a:r>
            <a:r>
              <a:rPr lang="en-US" sz="1600" i="1" dirty="0">
                <a:solidFill>
                  <a:srgbClr val="5B6E8C"/>
                </a:solidFill>
                <a:latin typeface="Times New Roman" panose="02020603050405020304" pitchFamily="18" charset="0"/>
                <a:ea typeface="Manrope" pitchFamily="34" charset="-122"/>
                <a:cs typeface="Times New Roman" panose="02020603050405020304" pitchFamily="18" charset="0"/>
              </a:rPr>
              <a:t>ACM Transactions on </a:t>
            </a:r>
          </a:p>
          <a:p>
            <a:pPr algn="l">
              <a:buSzPct val="100000"/>
            </a:pPr>
            <a:r>
              <a:rPr lang="en-US" sz="1600" i="1" dirty="0">
                <a:solidFill>
                  <a:srgbClr val="5B6E8C"/>
                </a:solidFill>
                <a:latin typeface="Times New Roman" panose="02020603050405020304" pitchFamily="18" charset="0"/>
                <a:ea typeface="Manrope" pitchFamily="34" charset="-122"/>
                <a:cs typeface="Times New Roman" panose="02020603050405020304" pitchFamily="18" charset="0"/>
              </a:rPr>
              <a:t>       Computing Systems</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42(2), 1-20.</a:t>
            </a:r>
            <a:endParaRPr lang="en-US" sz="1600" dirty="0">
              <a:latin typeface="Times New Roman" panose="02020603050405020304" pitchFamily="18" charset="0"/>
              <a:cs typeface="Times New Roman" panose="02020603050405020304" pitchFamily="18" charset="0"/>
            </a:endParaRPr>
          </a:p>
        </p:txBody>
      </p:sp>
      <p:sp>
        <p:nvSpPr>
          <p:cNvPr id="13" name="Text 11"/>
          <p:cNvSpPr/>
          <p:nvPr/>
        </p:nvSpPr>
        <p:spPr>
          <a:xfrm>
            <a:off x="650376" y="4673110"/>
            <a:ext cx="13339286" cy="191810"/>
          </a:xfrm>
          <a:prstGeom prst="rect">
            <a:avLst/>
          </a:prstGeom>
          <a:noFill/>
          <a:ln/>
        </p:spPr>
        <p:txBody>
          <a:bodyPr wrap="none" lIns="0" tIns="0" rIns="0" bIns="0" rtlCol="0" anchor="t"/>
          <a:lstStyle/>
          <a:p>
            <a:pPr marL="342900" indent="-342900" algn="l">
              <a:buSzPct val="100000"/>
              <a:buFont typeface="+mj-lt"/>
              <a:buAutoNum type="arabicPeriod" startAt="4"/>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Perez, C., Rodriguez, M., &amp; Sanchez, E. (2023). "Machine Learning-Based Root Cause Analysis for Cloud Outages." </a:t>
            </a:r>
            <a:r>
              <a:rPr lang="en-US" sz="1600" i="1" dirty="0">
                <a:solidFill>
                  <a:srgbClr val="5B6E8C"/>
                </a:solidFill>
                <a:latin typeface="Times New Roman" panose="02020603050405020304" pitchFamily="18" charset="0"/>
                <a:ea typeface="Manrope" pitchFamily="34" charset="-122"/>
                <a:cs typeface="Times New Roman" panose="02020603050405020304" pitchFamily="18" charset="0"/>
              </a:rPr>
              <a:t>IEEE Cloud Computing</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10(6), 34-43.</a:t>
            </a:r>
            <a:endParaRPr lang="en-US" sz="1600" dirty="0">
              <a:latin typeface="Times New Roman" panose="02020603050405020304" pitchFamily="18" charset="0"/>
              <a:cs typeface="Times New Roman" panose="02020603050405020304" pitchFamily="18" charset="0"/>
            </a:endParaRPr>
          </a:p>
        </p:txBody>
      </p:sp>
      <p:sp>
        <p:nvSpPr>
          <p:cNvPr id="14" name="Text 12"/>
          <p:cNvSpPr/>
          <p:nvPr/>
        </p:nvSpPr>
        <p:spPr>
          <a:xfrm>
            <a:off x="650376" y="5070795"/>
            <a:ext cx="3516749" cy="224790"/>
          </a:xfrm>
          <a:prstGeom prst="rect">
            <a:avLst/>
          </a:prstGeom>
          <a:noFill/>
          <a:ln/>
        </p:spPr>
        <p:txBody>
          <a:bodyPr wrap="none" lIns="0" tIns="0" rIns="0" bIns="0" rtlCol="0" anchor="t"/>
          <a:lstStyle/>
          <a:p>
            <a:pPr marL="0" indent="0" algn="l">
              <a:buNone/>
            </a:pPr>
            <a:r>
              <a:rPr lang="en-US" dirty="0">
                <a:solidFill>
                  <a:srgbClr val="5B6E8C"/>
                </a:solidFill>
                <a:latin typeface="Times New Roman" panose="02020603050405020304" pitchFamily="18" charset="0"/>
                <a:ea typeface="Alexandria Medium" pitchFamily="34" charset="-122"/>
                <a:cs typeface="Times New Roman" panose="02020603050405020304" pitchFamily="18" charset="0"/>
              </a:rPr>
              <a:t>DevSecOps and Resilience Engineering</a:t>
            </a:r>
            <a:endParaRPr lang="en-US" dirty="0">
              <a:latin typeface="Times New Roman" panose="02020603050405020304" pitchFamily="18" charset="0"/>
              <a:cs typeface="Times New Roman" panose="02020603050405020304" pitchFamily="18" charset="0"/>
            </a:endParaRPr>
          </a:p>
        </p:txBody>
      </p:sp>
      <p:sp>
        <p:nvSpPr>
          <p:cNvPr id="15" name="Text 13"/>
          <p:cNvSpPr/>
          <p:nvPr/>
        </p:nvSpPr>
        <p:spPr>
          <a:xfrm>
            <a:off x="650376" y="5446163"/>
            <a:ext cx="13339286" cy="191810"/>
          </a:xfrm>
          <a:prstGeom prst="rect">
            <a:avLst/>
          </a:prstGeom>
          <a:noFill/>
          <a:ln/>
        </p:spPr>
        <p:txBody>
          <a:bodyPr wrap="none" lIns="0" tIns="0" rIns="0" bIns="0" rtlCol="0" anchor="t"/>
          <a:lstStyle/>
          <a:p>
            <a:pPr marL="342900" indent="-342900" algn="l">
              <a:buSzPct val="100000"/>
              <a:buFont typeface="+mj-lt"/>
              <a:buAutoNum type="arabicPeriod"/>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Chen, J., Liu, K., &amp; Zhang, L. (2023). "Continuous Security Integration in Cloud-Native Applications with DevSecOps." </a:t>
            </a:r>
            <a:r>
              <a:rPr lang="en-US" sz="1600" i="1" dirty="0">
                <a:solidFill>
                  <a:srgbClr val="5B6E8C"/>
                </a:solidFill>
                <a:latin typeface="Times New Roman" panose="02020603050405020304" pitchFamily="18" charset="0"/>
                <a:ea typeface="Manrope" pitchFamily="34" charset="-122"/>
                <a:cs typeface="Times New Roman" panose="02020603050405020304" pitchFamily="18" charset="0"/>
              </a:rPr>
              <a:t>ACM Symposium on Cloud </a:t>
            </a:r>
          </a:p>
          <a:p>
            <a:pPr algn="l">
              <a:buSzPct val="100000"/>
            </a:pPr>
            <a:r>
              <a:rPr lang="en-US" sz="1600" i="1" dirty="0">
                <a:solidFill>
                  <a:srgbClr val="5B6E8C"/>
                </a:solidFill>
                <a:latin typeface="Times New Roman" panose="02020603050405020304" pitchFamily="18" charset="0"/>
                <a:ea typeface="Manrope" pitchFamily="34" charset="-122"/>
                <a:cs typeface="Times New Roman" panose="02020603050405020304" pitchFamily="18" charset="0"/>
              </a:rPr>
              <a:t>       Computing</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112-118.</a:t>
            </a:r>
            <a:endParaRPr lang="en-US" sz="1600" dirty="0">
              <a:latin typeface="Times New Roman" panose="02020603050405020304" pitchFamily="18" charset="0"/>
              <a:cs typeface="Times New Roman" panose="02020603050405020304" pitchFamily="18" charset="0"/>
            </a:endParaRPr>
          </a:p>
        </p:txBody>
      </p:sp>
      <p:sp>
        <p:nvSpPr>
          <p:cNvPr id="16" name="Text 14"/>
          <p:cNvSpPr/>
          <p:nvPr/>
        </p:nvSpPr>
        <p:spPr>
          <a:xfrm>
            <a:off x="650376" y="5905635"/>
            <a:ext cx="13339286" cy="191810"/>
          </a:xfrm>
          <a:prstGeom prst="rect">
            <a:avLst/>
          </a:prstGeom>
          <a:noFill/>
          <a:ln/>
        </p:spPr>
        <p:txBody>
          <a:bodyPr wrap="none" lIns="0" tIns="0" rIns="0" bIns="0" rtlCol="0" anchor="t"/>
          <a:lstStyle/>
          <a:p>
            <a:pPr marL="342900" indent="-342900" algn="l">
              <a:buSzPct val="100000"/>
              <a:buFont typeface="+mj-lt"/>
              <a:buAutoNum type="arabicPeriod" startAt="2"/>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Nguyen, T., Tran, H., &amp; Le, Q. (2022). "Chaos Engineering for Proactive Cloud Resilience Testing." </a:t>
            </a:r>
            <a:r>
              <a:rPr lang="en-US" sz="1600" i="1" dirty="0">
                <a:solidFill>
                  <a:srgbClr val="5B6E8C"/>
                </a:solidFill>
                <a:latin typeface="Times New Roman" panose="02020603050405020304" pitchFamily="18" charset="0"/>
                <a:ea typeface="Manrope" pitchFamily="34" charset="-122"/>
                <a:cs typeface="Times New Roman" panose="02020603050405020304" pitchFamily="18" charset="0"/>
              </a:rPr>
              <a:t>International Conference on Software Engineering</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210-219.</a:t>
            </a:r>
            <a:endParaRPr lang="en-US" sz="1600" dirty="0">
              <a:latin typeface="Times New Roman" panose="02020603050405020304" pitchFamily="18" charset="0"/>
              <a:cs typeface="Times New Roman" panose="02020603050405020304" pitchFamily="18" charset="0"/>
            </a:endParaRPr>
          </a:p>
        </p:txBody>
      </p:sp>
      <p:sp>
        <p:nvSpPr>
          <p:cNvPr id="17" name="Text 15"/>
          <p:cNvSpPr/>
          <p:nvPr/>
        </p:nvSpPr>
        <p:spPr>
          <a:xfrm>
            <a:off x="645557" y="6281101"/>
            <a:ext cx="13339286" cy="191810"/>
          </a:xfrm>
          <a:prstGeom prst="rect">
            <a:avLst/>
          </a:prstGeom>
          <a:noFill/>
          <a:ln/>
        </p:spPr>
        <p:txBody>
          <a:bodyPr wrap="none" lIns="0" tIns="0" rIns="0" bIns="0" rtlCol="0" anchor="t"/>
          <a:lstStyle/>
          <a:p>
            <a:pPr marL="342900" indent="-342900" algn="l">
              <a:buSzPct val="100000"/>
              <a:buFont typeface="+mj-lt"/>
              <a:buAutoNum type="arabicPeriod" startAt="3"/>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Kim, J., Choi, S., &amp; Lee, D. (2024). "Policy-as-Code Frameworks for Automated Cloud Governance and Compliance." </a:t>
            </a:r>
            <a:r>
              <a:rPr lang="en-US" sz="1600" i="1" dirty="0">
                <a:solidFill>
                  <a:srgbClr val="5B6E8C"/>
                </a:solidFill>
                <a:latin typeface="Times New Roman" panose="02020603050405020304" pitchFamily="18" charset="0"/>
                <a:ea typeface="Manrope" pitchFamily="34" charset="-122"/>
                <a:cs typeface="Times New Roman" panose="02020603050405020304" pitchFamily="18" charset="0"/>
              </a:rPr>
              <a:t>Journal of Cloud Computing: Advances, </a:t>
            </a:r>
          </a:p>
          <a:p>
            <a:pPr algn="l">
              <a:buSzPct val="100000"/>
            </a:pPr>
            <a:r>
              <a:rPr lang="en-US" sz="1600" i="1" dirty="0">
                <a:solidFill>
                  <a:srgbClr val="5B6E8C"/>
                </a:solidFill>
                <a:latin typeface="Times New Roman" panose="02020603050405020304" pitchFamily="18" charset="0"/>
                <a:ea typeface="Manrope" pitchFamily="34" charset="-122"/>
                <a:cs typeface="Times New Roman" panose="02020603050405020304" pitchFamily="18" charset="0"/>
              </a:rPr>
              <a:t>       Systems and Applications</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13(1), 1-15.</a:t>
            </a:r>
            <a:endParaRPr lang="en-US" sz="1600" dirty="0">
              <a:latin typeface="Times New Roman" panose="02020603050405020304" pitchFamily="18" charset="0"/>
              <a:cs typeface="Times New Roman" panose="02020603050405020304" pitchFamily="18" charset="0"/>
            </a:endParaRPr>
          </a:p>
        </p:txBody>
      </p:sp>
      <p:sp>
        <p:nvSpPr>
          <p:cNvPr id="18" name="Shape 16"/>
          <p:cNvSpPr/>
          <p:nvPr/>
        </p:nvSpPr>
        <p:spPr>
          <a:xfrm>
            <a:off x="117088" y="7105412"/>
            <a:ext cx="14396224" cy="509349"/>
          </a:xfrm>
          <a:prstGeom prst="roundRect">
            <a:avLst>
              <a:gd name="adj" fmla="val 35313"/>
            </a:avLst>
          </a:prstGeom>
          <a:solidFill>
            <a:srgbClr val="B3E7FE"/>
          </a:solidFill>
          <a:ln/>
        </p:spPr>
      </p:sp>
      <p:pic>
        <p:nvPicPr>
          <p:cNvPr id="19" name="Image 0" descr="preencoded.png"/>
          <p:cNvPicPr>
            <a:picLocks noChangeAspect="1"/>
          </p:cNvPicPr>
          <p:nvPr/>
        </p:nvPicPr>
        <p:blipFill>
          <a:blip r:embed="rId3"/>
          <a:stretch>
            <a:fillRect/>
          </a:stretch>
        </p:blipFill>
        <p:spPr>
          <a:xfrm>
            <a:off x="236524" y="7208044"/>
            <a:ext cx="288000" cy="230537"/>
          </a:xfrm>
          <a:prstGeom prst="rect">
            <a:avLst/>
          </a:prstGeom>
        </p:spPr>
      </p:pic>
      <p:sp>
        <p:nvSpPr>
          <p:cNvPr id="20" name="Text 17"/>
          <p:cNvSpPr/>
          <p:nvPr/>
        </p:nvSpPr>
        <p:spPr>
          <a:xfrm>
            <a:off x="524524" y="7247076"/>
            <a:ext cx="12829818" cy="191810"/>
          </a:xfrm>
          <a:prstGeom prst="rect">
            <a:avLst/>
          </a:prstGeom>
          <a:noFill/>
          <a:ln/>
        </p:spPr>
        <p:txBody>
          <a:bodyPr wrap="none" lIns="0" tIns="0" rIns="0" bIns="0" rtlCol="0" anchor="t"/>
          <a:lstStyle/>
          <a:p>
            <a:pPr marL="0" indent="0" algn="l">
              <a:buNone/>
            </a:pPr>
            <a:r>
              <a:rPr lang="en-US" sz="1600" b="1" dirty="0">
                <a:solidFill>
                  <a:srgbClr val="000000"/>
                </a:solidFill>
                <a:latin typeface="Times New Roman" panose="02020603050405020304" pitchFamily="18" charset="0"/>
                <a:ea typeface="Manrope" pitchFamily="34" charset="-122"/>
                <a:cs typeface="Times New Roman" panose="02020603050405020304" pitchFamily="18" charset="0"/>
              </a:rPr>
              <a:t>Project Implementation:</a:t>
            </a:r>
            <a:r>
              <a:rPr lang="en-US" sz="1600" dirty="0">
                <a:solidFill>
                  <a:srgbClr val="000000"/>
                </a:solidFill>
                <a:latin typeface="Times New Roman" panose="02020603050405020304" pitchFamily="18" charset="0"/>
                <a:ea typeface="Manrope" pitchFamily="34" charset="-122"/>
                <a:cs typeface="Times New Roman" panose="02020603050405020304" pitchFamily="18" charset="0"/>
              </a:rPr>
              <a:t> The Helios framework supporting this research is available at </a:t>
            </a:r>
            <a:r>
              <a:rPr lang="en-US" sz="1600" u="sng" dirty="0">
                <a:solidFill>
                  <a:srgbClr val="5E87DD"/>
                </a:solidFill>
                <a:latin typeface="Times New Roman" panose="02020603050405020304" pitchFamily="18" charset="0"/>
                <a:ea typeface="Manrope" pitchFamily="34" charset="-122"/>
                <a:cs typeface="Times New Roman" panose="02020603050405020304" pitchFamily="18" charset="0"/>
                <a:hlinkClick r:id="rId4">
                  <a:extLst>
                    <a:ext uri="{A12FA001-AC4F-418D-AE19-62706E023703}">
                      <ahyp:hlinkClr xmlns:ahyp="http://schemas.microsoft.com/office/drawing/2018/hyperlinkcolor" val="tx"/>
                    </a:ext>
                  </a:extLst>
                </a:hlinkClick>
              </a:rPr>
              <a:t>github.com/Nitanshu715/Helios</a:t>
            </a:r>
            <a:r>
              <a:rPr lang="en-US" sz="1600" dirty="0">
                <a:solidFill>
                  <a:srgbClr val="000000"/>
                </a:solidFill>
                <a:latin typeface="Times New Roman" panose="02020603050405020304" pitchFamily="18" charset="0"/>
                <a:ea typeface="Manrope" pitchFamily="34" charset="-122"/>
                <a:cs typeface="Times New Roman" panose="02020603050405020304" pitchFamily="18" charset="0"/>
              </a:rPr>
              <a:t>, developed and maintained by Nitanshu Tak.</a:t>
            </a:r>
            <a:endParaRPr lang="en-US" sz="1600" dirty="0">
              <a:latin typeface="Times New Roman" panose="02020603050405020304" pitchFamily="18" charset="0"/>
              <a:cs typeface="Times New Roman" panose="02020603050405020304" pitchFamily="18" charset="0"/>
            </a:endParaRPr>
          </a:p>
        </p:txBody>
      </p:sp>
      <p:sp>
        <p:nvSpPr>
          <p:cNvPr id="24" name="Text 5"/>
          <p:cNvSpPr/>
          <p:nvPr/>
        </p:nvSpPr>
        <p:spPr>
          <a:xfrm>
            <a:off x="645557" y="2565559"/>
            <a:ext cx="13339286" cy="191810"/>
          </a:xfrm>
          <a:prstGeom prst="rect">
            <a:avLst/>
          </a:prstGeom>
          <a:noFill/>
          <a:ln/>
        </p:spPr>
        <p:txBody>
          <a:bodyPr wrap="none" lIns="0" tIns="0" rIns="0" bIns="0" rtlCol="0" anchor="t"/>
          <a:lstStyle/>
          <a:p>
            <a:pPr marL="342900" indent="-342900" algn="l">
              <a:buSzPct val="100000"/>
              <a:buFont typeface="+mj-lt"/>
              <a:buAutoNum type="arabicPeriod" startAt="3"/>
            </a:pP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Martinez, L., White, R., &amp; Thompson, S. (2024). "Implementing Zero-Trust Architectures for Enhanced Cloud Security." </a:t>
            </a:r>
            <a:r>
              <a:rPr lang="en-US" sz="1600" i="1" dirty="0">
                <a:solidFill>
                  <a:srgbClr val="5B6E8C"/>
                </a:solidFill>
                <a:latin typeface="Times New Roman" panose="02020603050405020304" pitchFamily="18" charset="0"/>
                <a:ea typeface="Manrope" pitchFamily="34" charset="-122"/>
                <a:cs typeface="Times New Roman" panose="02020603050405020304" pitchFamily="18" charset="0"/>
              </a:rPr>
              <a:t>Journal of Cybersecurity Research</a:t>
            </a:r>
            <a:r>
              <a:rPr lang="en-US" sz="1600" dirty="0">
                <a:solidFill>
                  <a:srgbClr val="5B6E8C"/>
                </a:solidFill>
                <a:latin typeface="Times New Roman" panose="02020603050405020304" pitchFamily="18" charset="0"/>
                <a:ea typeface="Manrope" pitchFamily="34" charset="-122"/>
                <a:cs typeface="Times New Roman" panose="02020603050405020304" pitchFamily="18" charset="0"/>
              </a:rPr>
              <a:t>, 12(1), 78-90.</a:t>
            </a:r>
            <a:endParaRPr lang="en-US" sz="1600"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2F463B8B-8DCE-5919-5DEC-340B4C9F132D}"/>
              </a:ext>
            </a:extLst>
          </p:cNvPr>
          <p:cNvPicPr>
            <a:picLocks noChangeAspect="1"/>
          </p:cNvPicPr>
          <p:nvPr/>
        </p:nvPicPr>
        <p:blipFill>
          <a:blip r:embed="rId5"/>
          <a:stretch>
            <a:fillRect/>
          </a:stretch>
        </p:blipFill>
        <p:spPr>
          <a:xfrm>
            <a:off x="12553660" y="7756426"/>
            <a:ext cx="2076740" cy="38910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6638" y="638056"/>
            <a:ext cx="3373993" cy="421719"/>
          </a:xfrm>
          <a:prstGeom prst="rect">
            <a:avLst/>
          </a:prstGeom>
          <a:noFill/>
          <a:ln/>
        </p:spPr>
        <p:txBody>
          <a:bodyPr wrap="none" lIns="0" tIns="0" rIns="0" bIns="0" rtlCol="0" anchor="t"/>
          <a:lstStyle/>
          <a:p>
            <a:pPr marL="0" indent="0" algn="l">
              <a:lnSpc>
                <a:spcPts val="330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Research Roadmap</a:t>
            </a:r>
            <a:endParaRPr lang="en-US" sz="2000" dirty="0">
              <a:latin typeface="Times New Roman" panose="02020603050405020304" pitchFamily="18" charset="0"/>
              <a:cs typeface="Times New Roman" panose="02020603050405020304" pitchFamily="18" charset="0"/>
            </a:endParaRPr>
          </a:p>
        </p:txBody>
      </p:sp>
      <p:sp>
        <p:nvSpPr>
          <p:cNvPr id="3" name="Text 1"/>
          <p:cNvSpPr/>
          <p:nvPr/>
        </p:nvSpPr>
        <p:spPr>
          <a:xfrm>
            <a:off x="726638" y="1329690"/>
            <a:ext cx="13177123" cy="215979"/>
          </a:xfrm>
          <a:prstGeom prst="rect">
            <a:avLst/>
          </a:prstGeom>
          <a:noFill/>
          <a:ln/>
        </p:spPr>
        <p:txBody>
          <a:bodyPr wrap="none" lIns="0" tIns="0" rIns="0" bIns="0" rtlCol="0" anchor="t"/>
          <a:lstStyle/>
          <a:p>
            <a:pPr marL="0" indent="0" algn="l">
              <a:lnSpc>
                <a:spcPts val="17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Our structured methodology ensures a robust and comprehensive approach to developing autonomous and secure cloud infrastructures.</a:t>
            </a:r>
            <a:endParaRPr lang="en-US" sz="20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26638" y="1674783"/>
            <a:ext cx="216000" cy="269952"/>
          </a:xfrm>
          <a:prstGeom prst="rect">
            <a:avLst/>
          </a:prstGeom>
        </p:spPr>
      </p:pic>
      <p:pic>
        <p:nvPicPr>
          <p:cNvPr id="5" name="Image 1" descr="preencoded.png"/>
          <p:cNvPicPr>
            <a:picLocks noChangeAspect="1"/>
          </p:cNvPicPr>
          <p:nvPr/>
        </p:nvPicPr>
        <p:blipFill>
          <a:blip r:embed="rId4"/>
          <a:stretch>
            <a:fillRect/>
          </a:stretch>
        </p:blipFill>
        <p:spPr>
          <a:xfrm>
            <a:off x="726638" y="1911429"/>
            <a:ext cx="6521053" cy="15240"/>
          </a:xfrm>
          <a:prstGeom prst="rect">
            <a:avLst/>
          </a:prstGeom>
        </p:spPr>
      </p:pic>
      <p:sp>
        <p:nvSpPr>
          <p:cNvPr id="6" name="Text 2"/>
          <p:cNvSpPr/>
          <p:nvPr/>
        </p:nvSpPr>
        <p:spPr>
          <a:xfrm>
            <a:off x="726638" y="2009299"/>
            <a:ext cx="2594848" cy="253008"/>
          </a:xfrm>
          <a:prstGeom prst="rect">
            <a:avLst/>
          </a:prstGeom>
          <a:noFill/>
          <a:ln/>
        </p:spPr>
        <p:txBody>
          <a:bodyPr wrap="none" lIns="0" tIns="0" rIns="0" bIns="0" rtlCol="0" anchor="t"/>
          <a:lstStyle/>
          <a:p>
            <a:pPr marL="0" indent="0" algn="l">
              <a:lnSpc>
                <a:spcPts val="19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Abstract &amp; Initial Concept</a:t>
            </a:r>
            <a:endParaRPr lang="en-US" sz="2000" dirty="0">
              <a:latin typeface="Times New Roman" panose="02020603050405020304" pitchFamily="18" charset="0"/>
              <a:cs typeface="Times New Roman" panose="02020603050405020304" pitchFamily="18" charset="0"/>
            </a:endParaRPr>
          </a:p>
        </p:txBody>
      </p:sp>
      <p:sp>
        <p:nvSpPr>
          <p:cNvPr id="7" name="Text 3"/>
          <p:cNvSpPr/>
          <p:nvPr/>
        </p:nvSpPr>
        <p:spPr>
          <a:xfrm>
            <a:off x="726638" y="2343269"/>
            <a:ext cx="6521053" cy="269915"/>
          </a:xfrm>
          <a:prstGeom prst="rect">
            <a:avLst/>
          </a:prstGeom>
          <a:noFill/>
          <a:ln/>
        </p:spPr>
        <p:txBody>
          <a:bodyPr wrap="none" lIns="0" tIns="0" rIns="0" bIns="0" rtlCol="0" anchor="t"/>
          <a:lstStyle/>
          <a:p>
            <a:pPr marL="0" indent="0" algn="l">
              <a:lnSpc>
                <a:spcPts val="21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Define project scope, central problem, and primary objectives.</a:t>
            </a:r>
            <a:endParaRPr lang="en-US" sz="2000"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5"/>
          <a:stretch>
            <a:fillRect/>
          </a:stretch>
        </p:blipFill>
        <p:spPr>
          <a:xfrm>
            <a:off x="7363623" y="1731804"/>
            <a:ext cx="172830" cy="216000"/>
          </a:xfrm>
          <a:prstGeom prst="rect">
            <a:avLst/>
          </a:prstGeom>
        </p:spPr>
      </p:pic>
      <p:pic>
        <p:nvPicPr>
          <p:cNvPr id="9" name="Image 3" descr="preencoded.png"/>
          <p:cNvPicPr>
            <a:picLocks noChangeAspect="1"/>
          </p:cNvPicPr>
          <p:nvPr/>
        </p:nvPicPr>
        <p:blipFill>
          <a:blip r:embed="rId4"/>
          <a:stretch>
            <a:fillRect/>
          </a:stretch>
        </p:blipFill>
        <p:spPr>
          <a:xfrm>
            <a:off x="7382589" y="1911429"/>
            <a:ext cx="6521172" cy="15240"/>
          </a:xfrm>
          <a:prstGeom prst="rect">
            <a:avLst/>
          </a:prstGeom>
        </p:spPr>
      </p:pic>
      <p:sp>
        <p:nvSpPr>
          <p:cNvPr id="10" name="Text 4"/>
          <p:cNvSpPr/>
          <p:nvPr/>
        </p:nvSpPr>
        <p:spPr>
          <a:xfrm>
            <a:off x="7382589" y="2009299"/>
            <a:ext cx="3534251" cy="253008"/>
          </a:xfrm>
          <a:prstGeom prst="rect">
            <a:avLst/>
          </a:prstGeom>
          <a:noFill/>
          <a:ln/>
        </p:spPr>
        <p:txBody>
          <a:bodyPr wrap="none" lIns="0" tIns="0" rIns="0" bIns="0" rtlCol="0" anchor="t"/>
          <a:lstStyle/>
          <a:p>
            <a:pPr marL="0" indent="0" algn="l">
              <a:lnSpc>
                <a:spcPts val="19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Introduction &amp; Problem Statement</a:t>
            </a:r>
            <a:endParaRPr lang="en-US" sz="2000" dirty="0">
              <a:latin typeface="Times New Roman" panose="02020603050405020304" pitchFamily="18" charset="0"/>
              <a:cs typeface="Times New Roman" panose="02020603050405020304" pitchFamily="18" charset="0"/>
            </a:endParaRPr>
          </a:p>
        </p:txBody>
      </p:sp>
      <p:sp>
        <p:nvSpPr>
          <p:cNvPr id="11" name="Text 5"/>
          <p:cNvSpPr/>
          <p:nvPr/>
        </p:nvSpPr>
        <p:spPr>
          <a:xfrm>
            <a:off x="7382589" y="2343269"/>
            <a:ext cx="6521172" cy="269915"/>
          </a:xfrm>
          <a:prstGeom prst="rect">
            <a:avLst/>
          </a:prstGeom>
          <a:noFill/>
          <a:ln/>
        </p:spPr>
        <p:txBody>
          <a:bodyPr wrap="none" lIns="0" tIns="0" rIns="0" bIns="0" rtlCol="0" anchor="t"/>
          <a:lstStyle/>
          <a:p>
            <a:pPr marL="0" indent="0" algn="l">
              <a:lnSpc>
                <a:spcPts val="21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Outline industry challenges and motivation for autonomous </a:t>
            </a:r>
          </a:p>
          <a:p>
            <a:pPr marL="0" indent="0" algn="l">
              <a:lnSpc>
                <a:spcPts val="21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cloud security.</a:t>
            </a:r>
            <a:endParaRPr lang="en-US" sz="2000" dirty="0">
              <a:latin typeface="Times New Roman" panose="02020603050405020304" pitchFamily="18" charset="0"/>
              <a:cs typeface="Times New Roman" panose="02020603050405020304" pitchFamily="18" charset="0"/>
            </a:endParaRPr>
          </a:p>
        </p:txBody>
      </p:sp>
      <p:pic>
        <p:nvPicPr>
          <p:cNvPr id="12" name="Image 4" descr="preencoded.png"/>
          <p:cNvPicPr>
            <a:picLocks noChangeAspect="1"/>
          </p:cNvPicPr>
          <p:nvPr/>
        </p:nvPicPr>
        <p:blipFill>
          <a:blip r:embed="rId6"/>
          <a:stretch>
            <a:fillRect/>
          </a:stretch>
        </p:blipFill>
        <p:spPr>
          <a:xfrm>
            <a:off x="726637" y="3018233"/>
            <a:ext cx="172830" cy="216000"/>
          </a:xfrm>
          <a:prstGeom prst="rect">
            <a:avLst/>
          </a:prstGeom>
        </p:spPr>
      </p:pic>
      <p:pic>
        <p:nvPicPr>
          <p:cNvPr id="13" name="Image 5" descr="preencoded.png"/>
          <p:cNvPicPr>
            <a:picLocks noChangeAspect="1"/>
          </p:cNvPicPr>
          <p:nvPr/>
        </p:nvPicPr>
        <p:blipFill>
          <a:blip r:embed="rId4"/>
          <a:stretch>
            <a:fillRect/>
          </a:stretch>
        </p:blipFill>
        <p:spPr>
          <a:xfrm>
            <a:off x="726638" y="3178373"/>
            <a:ext cx="6521053" cy="15240"/>
          </a:xfrm>
          <a:prstGeom prst="rect">
            <a:avLst/>
          </a:prstGeom>
        </p:spPr>
      </p:pic>
      <p:sp>
        <p:nvSpPr>
          <p:cNvPr id="14" name="Text 6"/>
          <p:cNvSpPr/>
          <p:nvPr/>
        </p:nvSpPr>
        <p:spPr>
          <a:xfrm>
            <a:off x="726638" y="3289696"/>
            <a:ext cx="3251835" cy="253008"/>
          </a:xfrm>
          <a:prstGeom prst="rect">
            <a:avLst/>
          </a:prstGeom>
          <a:noFill/>
          <a:ln/>
        </p:spPr>
        <p:txBody>
          <a:bodyPr wrap="none" lIns="0" tIns="0" rIns="0" bIns="0" rtlCol="0" anchor="t"/>
          <a:lstStyle/>
          <a:p>
            <a:pPr marL="0" indent="0" algn="l">
              <a:lnSpc>
                <a:spcPts val="19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Literature Review &amp; Background</a:t>
            </a:r>
            <a:endParaRPr lang="en-US" sz="2000" dirty="0">
              <a:latin typeface="Times New Roman" panose="02020603050405020304" pitchFamily="18" charset="0"/>
              <a:cs typeface="Times New Roman" panose="02020603050405020304" pitchFamily="18" charset="0"/>
            </a:endParaRPr>
          </a:p>
        </p:txBody>
      </p:sp>
      <p:sp>
        <p:nvSpPr>
          <p:cNvPr id="15" name="Text 7"/>
          <p:cNvSpPr/>
          <p:nvPr/>
        </p:nvSpPr>
        <p:spPr>
          <a:xfrm>
            <a:off x="726638" y="3623667"/>
            <a:ext cx="6521053" cy="269915"/>
          </a:xfrm>
          <a:prstGeom prst="rect">
            <a:avLst/>
          </a:prstGeom>
          <a:noFill/>
          <a:ln/>
        </p:spPr>
        <p:txBody>
          <a:bodyPr wrap="none" lIns="0" tIns="0" rIns="0" bIns="0" rtlCol="0" anchor="t"/>
          <a:lstStyle/>
          <a:p>
            <a:pPr marL="0" indent="0" algn="l">
              <a:lnSpc>
                <a:spcPts val="21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Review existing AI, DevSecOps, and auto-healing research to </a:t>
            </a:r>
          </a:p>
          <a:p>
            <a:pPr marL="0" indent="0" algn="l">
              <a:lnSpc>
                <a:spcPts val="21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identify gaps.</a:t>
            </a:r>
            <a:endParaRPr lang="en-US" sz="2000" dirty="0">
              <a:latin typeface="Times New Roman" panose="02020603050405020304" pitchFamily="18" charset="0"/>
              <a:cs typeface="Times New Roman" panose="02020603050405020304" pitchFamily="18" charset="0"/>
            </a:endParaRPr>
          </a:p>
        </p:txBody>
      </p:sp>
      <p:pic>
        <p:nvPicPr>
          <p:cNvPr id="16" name="Image 6" descr="preencoded.png"/>
          <p:cNvPicPr>
            <a:picLocks noChangeAspect="1"/>
          </p:cNvPicPr>
          <p:nvPr/>
        </p:nvPicPr>
        <p:blipFill>
          <a:blip r:embed="rId7"/>
          <a:stretch>
            <a:fillRect/>
          </a:stretch>
        </p:blipFill>
        <p:spPr>
          <a:xfrm>
            <a:off x="7382588" y="3018233"/>
            <a:ext cx="172830" cy="216000"/>
          </a:xfrm>
          <a:prstGeom prst="rect">
            <a:avLst/>
          </a:prstGeom>
        </p:spPr>
      </p:pic>
      <p:pic>
        <p:nvPicPr>
          <p:cNvPr id="17" name="Image 7" descr="preencoded.png"/>
          <p:cNvPicPr>
            <a:picLocks noChangeAspect="1"/>
          </p:cNvPicPr>
          <p:nvPr/>
        </p:nvPicPr>
        <p:blipFill>
          <a:blip r:embed="rId4"/>
          <a:stretch>
            <a:fillRect/>
          </a:stretch>
        </p:blipFill>
        <p:spPr>
          <a:xfrm>
            <a:off x="7382589" y="3178373"/>
            <a:ext cx="6521172" cy="15240"/>
          </a:xfrm>
          <a:prstGeom prst="rect">
            <a:avLst/>
          </a:prstGeom>
        </p:spPr>
      </p:pic>
      <p:sp>
        <p:nvSpPr>
          <p:cNvPr id="18" name="Text 8"/>
          <p:cNvSpPr/>
          <p:nvPr/>
        </p:nvSpPr>
        <p:spPr>
          <a:xfrm>
            <a:off x="7382589" y="3289696"/>
            <a:ext cx="3829526" cy="253008"/>
          </a:xfrm>
          <a:prstGeom prst="rect">
            <a:avLst/>
          </a:prstGeom>
          <a:noFill/>
          <a:ln/>
        </p:spPr>
        <p:txBody>
          <a:bodyPr wrap="none" lIns="0" tIns="0" rIns="0" bIns="0" rtlCol="0" anchor="t"/>
          <a:lstStyle/>
          <a:p>
            <a:pPr marL="0" indent="0" algn="l">
              <a:lnSpc>
                <a:spcPts val="19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Problem Identification &amp; Gap Analysis</a:t>
            </a:r>
            <a:endParaRPr lang="en-US" sz="2000" dirty="0">
              <a:latin typeface="Times New Roman" panose="02020603050405020304" pitchFamily="18" charset="0"/>
              <a:cs typeface="Times New Roman" panose="02020603050405020304" pitchFamily="18" charset="0"/>
            </a:endParaRPr>
          </a:p>
        </p:txBody>
      </p:sp>
      <p:sp>
        <p:nvSpPr>
          <p:cNvPr id="19" name="Text 9"/>
          <p:cNvSpPr/>
          <p:nvPr/>
        </p:nvSpPr>
        <p:spPr>
          <a:xfrm>
            <a:off x="7382589" y="3623667"/>
            <a:ext cx="6521172" cy="539829"/>
          </a:xfrm>
          <a:prstGeom prst="rect">
            <a:avLst/>
          </a:prstGeom>
          <a:noFill/>
          <a:ln/>
        </p:spPr>
        <p:txBody>
          <a:bodyPr wrap="square" lIns="0" tIns="0" rIns="0" bIns="0" rtlCol="0" anchor="t"/>
          <a:lstStyle/>
          <a:p>
            <a:pPr marL="0" indent="0" algn="l">
              <a:lnSpc>
                <a:spcPts val="21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Identify unresolved issues, formulate research questions, and define unique contributions.</a:t>
            </a:r>
            <a:endParaRPr lang="en-US" sz="2000" dirty="0">
              <a:latin typeface="Times New Roman" panose="02020603050405020304" pitchFamily="18" charset="0"/>
              <a:cs typeface="Times New Roman" panose="02020603050405020304" pitchFamily="18" charset="0"/>
            </a:endParaRPr>
          </a:p>
        </p:txBody>
      </p:sp>
      <p:pic>
        <p:nvPicPr>
          <p:cNvPr id="20" name="Image 8" descr="preencoded.png"/>
          <p:cNvPicPr>
            <a:picLocks noChangeAspect="1"/>
          </p:cNvPicPr>
          <p:nvPr/>
        </p:nvPicPr>
        <p:blipFill>
          <a:blip r:embed="rId8"/>
          <a:stretch>
            <a:fillRect/>
          </a:stretch>
        </p:blipFill>
        <p:spPr>
          <a:xfrm>
            <a:off x="726637" y="4438680"/>
            <a:ext cx="172830" cy="216000"/>
          </a:xfrm>
          <a:prstGeom prst="rect">
            <a:avLst/>
          </a:prstGeom>
        </p:spPr>
      </p:pic>
      <p:pic>
        <p:nvPicPr>
          <p:cNvPr id="21" name="Image 9" descr="preencoded.png"/>
          <p:cNvPicPr>
            <a:picLocks noChangeAspect="1"/>
          </p:cNvPicPr>
          <p:nvPr/>
        </p:nvPicPr>
        <p:blipFill>
          <a:blip r:embed="rId4"/>
          <a:stretch>
            <a:fillRect/>
          </a:stretch>
        </p:blipFill>
        <p:spPr>
          <a:xfrm>
            <a:off x="726638" y="4612274"/>
            <a:ext cx="6521053" cy="15240"/>
          </a:xfrm>
          <a:prstGeom prst="rect">
            <a:avLst/>
          </a:prstGeom>
        </p:spPr>
      </p:pic>
      <p:sp>
        <p:nvSpPr>
          <p:cNvPr id="22" name="Text 10"/>
          <p:cNvSpPr/>
          <p:nvPr/>
        </p:nvSpPr>
        <p:spPr>
          <a:xfrm>
            <a:off x="726638" y="4737052"/>
            <a:ext cx="3479959" cy="253008"/>
          </a:xfrm>
          <a:prstGeom prst="rect">
            <a:avLst/>
          </a:prstGeom>
          <a:noFill/>
          <a:ln/>
        </p:spPr>
        <p:txBody>
          <a:bodyPr wrap="none" lIns="0" tIns="0" rIns="0" bIns="0" rtlCol="0" anchor="t"/>
          <a:lstStyle/>
          <a:p>
            <a:pPr marL="0" indent="0" algn="l">
              <a:lnSpc>
                <a:spcPts val="19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Research Objectives &amp; Hypotheses</a:t>
            </a:r>
            <a:endParaRPr lang="en-US" sz="2000" dirty="0">
              <a:latin typeface="Times New Roman" panose="02020603050405020304" pitchFamily="18" charset="0"/>
              <a:cs typeface="Times New Roman" panose="02020603050405020304" pitchFamily="18" charset="0"/>
            </a:endParaRPr>
          </a:p>
        </p:txBody>
      </p:sp>
      <p:sp>
        <p:nvSpPr>
          <p:cNvPr id="23" name="Text 11"/>
          <p:cNvSpPr/>
          <p:nvPr/>
        </p:nvSpPr>
        <p:spPr>
          <a:xfrm>
            <a:off x="726638" y="5071022"/>
            <a:ext cx="6521053" cy="269915"/>
          </a:xfrm>
          <a:prstGeom prst="rect">
            <a:avLst/>
          </a:prstGeom>
          <a:noFill/>
          <a:ln/>
        </p:spPr>
        <p:txBody>
          <a:bodyPr wrap="none" lIns="0" tIns="0" rIns="0" bIns="0" rtlCol="0" anchor="t"/>
          <a:lstStyle/>
          <a:p>
            <a:pPr marL="0" indent="0" algn="l">
              <a:lnSpc>
                <a:spcPts val="21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Establish clear, measurable goals for ML model development </a:t>
            </a:r>
          </a:p>
          <a:p>
            <a:pPr marL="0" indent="0" algn="l">
              <a:lnSpc>
                <a:spcPts val="21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and performance.</a:t>
            </a:r>
            <a:endParaRPr lang="en-US" sz="2000" dirty="0">
              <a:latin typeface="Times New Roman" panose="02020603050405020304" pitchFamily="18" charset="0"/>
              <a:cs typeface="Times New Roman" panose="02020603050405020304" pitchFamily="18" charset="0"/>
            </a:endParaRPr>
          </a:p>
        </p:txBody>
      </p:sp>
      <p:pic>
        <p:nvPicPr>
          <p:cNvPr id="24" name="Image 10" descr="preencoded.png"/>
          <p:cNvPicPr>
            <a:picLocks noChangeAspect="1"/>
          </p:cNvPicPr>
          <p:nvPr/>
        </p:nvPicPr>
        <p:blipFill>
          <a:blip r:embed="rId9"/>
          <a:stretch>
            <a:fillRect/>
          </a:stretch>
        </p:blipFill>
        <p:spPr>
          <a:xfrm>
            <a:off x="7382588" y="4438680"/>
            <a:ext cx="172830" cy="216000"/>
          </a:xfrm>
          <a:prstGeom prst="rect">
            <a:avLst/>
          </a:prstGeom>
        </p:spPr>
      </p:pic>
      <p:pic>
        <p:nvPicPr>
          <p:cNvPr id="25" name="Image 11" descr="preencoded.png"/>
          <p:cNvPicPr>
            <a:picLocks noChangeAspect="1"/>
          </p:cNvPicPr>
          <p:nvPr/>
        </p:nvPicPr>
        <p:blipFill>
          <a:blip r:embed="rId4"/>
          <a:stretch>
            <a:fillRect/>
          </a:stretch>
        </p:blipFill>
        <p:spPr>
          <a:xfrm>
            <a:off x="7382589" y="4612274"/>
            <a:ext cx="6521172" cy="15240"/>
          </a:xfrm>
          <a:prstGeom prst="rect">
            <a:avLst/>
          </a:prstGeom>
        </p:spPr>
      </p:pic>
      <p:sp>
        <p:nvSpPr>
          <p:cNvPr id="26" name="Text 12"/>
          <p:cNvSpPr/>
          <p:nvPr/>
        </p:nvSpPr>
        <p:spPr>
          <a:xfrm>
            <a:off x="7382589" y="4737052"/>
            <a:ext cx="3622596" cy="253008"/>
          </a:xfrm>
          <a:prstGeom prst="rect">
            <a:avLst/>
          </a:prstGeom>
          <a:noFill/>
          <a:ln/>
        </p:spPr>
        <p:txBody>
          <a:bodyPr wrap="none" lIns="0" tIns="0" rIns="0" bIns="0" rtlCol="0" anchor="t"/>
          <a:lstStyle/>
          <a:p>
            <a:pPr marL="0" indent="0" algn="l">
              <a:lnSpc>
                <a:spcPts val="19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Methodology Design &amp; Architecture</a:t>
            </a:r>
            <a:endParaRPr lang="en-US" sz="2000" dirty="0">
              <a:latin typeface="Times New Roman" panose="02020603050405020304" pitchFamily="18" charset="0"/>
              <a:cs typeface="Times New Roman" panose="02020603050405020304" pitchFamily="18" charset="0"/>
            </a:endParaRPr>
          </a:p>
        </p:txBody>
      </p:sp>
      <p:sp>
        <p:nvSpPr>
          <p:cNvPr id="27" name="Text 13"/>
          <p:cNvSpPr/>
          <p:nvPr/>
        </p:nvSpPr>
        <p:spPr>
          <a:xfrm>
            <a:off x="7382589" y="5071022"/>
            <a:ext cx="6521172" cy="269915"/>
          </a:xfrm>
          <a:prstGeom prst="rect">
            <a:avLst/>
          </a:prstGeom>
          <a:noFill/>
          <a:ln/>
        </p:spPr>
        <p:txBody>
          <a:bodyPr wrap="none" lIns="0" tIns="0" rIns="0" bIns="0" rtlCol="0" anchor="t"/>
          <a:lstStyle/>
          <a:p>
            <a:pPr marL="0" indent="0" algn="l">
              <a:lnSpc>
                <a:spcPts val="21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Design system architecture, select ML algorithms, and define </a:t>
            </a:r>
          </a:p>
          <a:p>
            <a:pPr marL="0" indent="0" algn="l">
              <a:lnSpc>
                <a:spcPts val="21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experimental setup.</a:t>
            </a:r>
            <a:endParaRPr lang="en-US" sz="2000" dirty="0">
              <a:latin typeface="Times New Roman" panose="02020603050405020304" pitchFamily="18" charset="0"/>
              <a:cs typeface="Times New Roman" panose="02020603050405020304" pitchFamily="18" charset="0"/>
            </a:endParaRPr>
          </a:p>
        </p:txBody>
      </p:sp>
      <p:pic>
        <p:nvPicPr>
          <p:cNvPr id="28" name="Image 12" descr="preencoded.png"/>
          <p:cNvPicPr>
            <a:picLocks noChangeAspect="1"/>
          </p:cNvPicPr>
          <p:nvPr/>
        </p:nvPicPr>
        <p:blipFill>
          <a:blip r:embed="rId10"/>
          <a:stretch>
            <a:fillRect/>
          </a:stretch>
        </p:blipFill>
        <p:spPr>
          <a:xfrm>
            <a:off x="773592" y="5851746"/>
            <a:ext cx="172830" cy="216000"/>
          </a:xfrm>
          <a:prstGeom prst="rect">
            <a:avLst/>
          </a:prstGeom>
        </p:spPr>
      </p:pic>
      <p:pic>
        <p:nvPicPr>
          <p:cNvPr id="29" name="Image 13" descr="preencoded.png"/>
          <p:cNvPicPr>
            <a:picLocks noChangeAspect="1"/>
          </p:cNvPicPr>
          <p:nvPr/>
        </p:nvPicPr>
        <p:blipFill>
          <a:blip r:embed="rId4"/>
          <a:stretch>
            <a:fillRect/>
          </a:stretch>
        </p:blipFill>
        <p:spPr>
          <a:xfrm>
            <a:off x="726638" y="6026293"/>
            <a:ext cx="6521053" cy="15240"/>
          </a:xfrm>
          <a:prstGeom prst="rect">
            <a:avLst/>
          </a:prstGeom>
        </p:spPr>
      </p:pic>
      <p:sp>
        <p:nvSpPr>
          <p:cNvPr id="30" name="Text 14"/>
          <p:cNvSpPr/>
          <p:nvPr/>
        </p:nvSpPr>
        <p:spPr>
          <a:xfrm>
            <a:off x="726638" y="6164524"/>
            <a:ext cx="3628072" cy="253008"/>
          </a:xfrm>
          <a:prstGeom prst="rect">
            <a:avLst/>
          </a:prstGeom>
          <a:noFill/>
          <a:ln/>
        </p:spPr>
        <p:txBody>
          <a:bodyPr wrap="none" lIns="0" tIns="0" rIns="0" bIns="0" rtlCol="0" anchor="t"/>
          <a:lstStyle/>
          <a:p>
            <a:pPr marL="0" indent="0" algn="l">
              <a:lnSpc>
                <a:spcPts val="19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Implementation &amp; Experimentation</a:t>
            </a:r>
            <a:endParaRPr lang="en-US" sz="2000" dirty="0">
              <a:latin typeface="Times New Roman" panose="02020603050405020304" pitchFamily="18" charset="0"/>
              <a:cs typeface="Times New Roman" panose="02020603050405020304" pitchFamily="18" charset="0"/>
            </a:endParaRPr>
          </a:p>
        </p:txBody>
      </p:sp>
      <p:sp>
        <p:nvSpPr>
          <p:cNvPr id="31" name="Text 15"/>
          <p:cNvSpPr/>
          <p:nvPr/>
        </p:nvSpPr>
        <p:spPr>
          <a:xfrm>
            <a:off x="726638" y="6498495"/>
            <a:ext cx="6521053" cy="269915"/>
          </a:xfrm>
          <a:prstGeom prst="rect">
            <a:avLst/>
          </a:prstGeom>
          <a:noFill/>
          <a:ln/>
        </p:spPr>
        <p:txBody>
          <a:bodyPr wrap="none" lIns="0" tIns="0" rIns="0" bIns="0" rtlCol="0" anchor="t"/>
          <a:lstStyle/>
          <a:p>
            <a:pPr marL="0" indent="0" algn="l">
              <a:lnSpc>
                <a:spcPts val="21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Develop core components, conduct experiments, and gather </a:t>
            </a:r>
          </a:p>
          <a:p>
            <a:pPr marL="0" indent="0" algn="l">
              <a:lnSpc>
                <a:spcPts val="21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performance data.</a:t>
            </a:r>
            <a:endParaRPr lang="en-US" sz="2000" dirty="0">
              <a:latin typeface="Times New Roman" panose="02020603050405020304" pitchFamily="18" charset="0"/>
              <a:cs typeface="Times New Roman" panose="02020603050405020304" pitchFamily="18" charset="0"/>
            </a:endParaRPr>
          </a:p>
        </p:txBody>
      </p:sp>
      <p:pic>
        <p:nvPicPr>
          <p:cNvPr id="32" name="Image 14" descr="preencoded.png"/>
          <p:cNvPicPr>
            <a:picLocks noChangeAspect="1"/>
          </p:cNvPicPr>
          <p:nvPr/>
        </p:nvPicPr>
        <p:blipFill>
          <a:blip r:embed="rId11"/>
          <a:stretch>
            <a:fillRect/>
          </a:stretch>
        </p:blipFill>
        <p:spPr>
          <a:xfrm>
            <a:off x="7382588" y="5851745"/>
            <a:ext cx="172830" cy="216000"/>
          </a:xfrm>
          <a:prstGeom prst="rect">
            <a:avLst/>
          </a:prstGeom>
        </p:spPr>
      </p:pic>
      <p:pic>
        <p:nvPicPr>
          <p:cNvPr id="33" name="Image 15" descr="preencoded.png"/>
          <p:cNvPicPr>
            <a:picLocks noChangeAspect="1"/>
          </p:cNvPicPr>
          <p:nvPr/>
        </p:nvPicPr>
        <p:blipFill>
          <a:blip r:embed="rId4"/>
          <a:stretch>
            <a:fillRect/>
          </a:stretch>
        </p:blipFill>
        <p:spPr>
          <a:xfrm>
            <a:off x="7382589" y="6026293"/>
            <a:ext cx="6521172" cy="15240"/>
          </a:xfrm>
          <a:prstGeom prst="rect">
            <a:avLst/>
          </a:prstGeom>
        </p:spPr>
      </p:pic>
      <p:sp>
        <p:nvSpPr>
          <p:cNvPr id="34" name="Text 16"/>
          <p:cNvSpPr/>
          <p:nvPr/>
        </p:nvSpPr>
        <p:spPr>
          <a:xfrm>
            <a:off x="7382589" y="6164524"/>
            <a:ext cx="2900005" cy="253008"/>
          </a:xfrm>
          <a:prstGeom prst="rect">
            <a:avLst/>
          </a:prstGeom>
          <a:noFill/>
          <a:ln/>
        </p:spPr>
        <p:txBody>
          <a:bodyPr wrap="none" lIns="0" tIns="0" rIns="0" bIns="0" rtlCol="0" anchor="t"/>
          <a:lstStyle/>
          <a:p>
            <a:pPr marL="0" indent="0" algn="l">
              <a:lnSpc>
                <a:spcPts val="19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Results Analysis &amp; Validation</a:t>
            </a:r>
            <a:endParaRPr lang="en-US" sz="2000" dirty="0">
              <a:latin typeface="Times New Roman" panose="02020603050405020304" pitchFamily="18" charset="0"/>
              <a:cs typeface="Times New Roman" panose="02020603050405020304" pitchFamily="18" charset="0"/>
            </a:endParaRPr>
          </a:p>
        </p:txBody>
      </p:sp>
      <p:sp>
        <p:nvSpPr>
          <p:cNvPr id="35" name="Text 17"/>
          <p:cNvSpPr/>
          <p:nvPr/>
        </p:nvSpPr>
        <p:spPr>
          <a:xfrm>
            <a:off x="7382589" y="6498495"/>
            <a:ext cx="6521172" cy="269915"/>
          </a:xfrm>
          <a:prstGeom prst="rect">
            <a:avLst/>
          </a:prstGeom>
          <a:noFill/>
          <a:ln/>
        </p:spPr>
        <p:txBody>
          <a:bodyPr wrap="none" lIns="0" tIns="0" rIns="0" bIns="0" rtlCol="0" anchor="t"/>
          <a:lstStyle/>
          <a:p>
            <a:pPr marL="0" indent="0" algn="l">
              <a:lnSpc>
                <a:spcPts val="21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Analyze data, evaluate framework effectiveness, and refine </a:t>
            </a:r>
          </a:p>
          <a:p>
            <a:pPr marL="0" indent="0" algn="l">
              <a:lnSpc>
                <a:spcPts val="21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models.</a:t>
            </a:r>
            <a:endParaRPr lang="en-US" sz="2000" dirty="0">
              <a:latin typeface="Times New Roman" panose="02020603050405020304" pitchFamily="18" charset="0"/>
              <a:cs typeface="Times New Roman" panose="02020603050405020304" pitchFamily="18" charset="0"/>
            </a:endParaRPr>
          </a:p>
        </p:txBody>
      </p:sp>
      <p:pic>
        <p:nvPicPr>
          <p:cNvPr id="40" name="Picture 39">
            <a:extLst>
              <a:ext uri="{FF2B5EF4-FFF2-40B4-BE49-F238E27FC236}">
                <a16:creationId xmlns:a16="http://schemas.microsoft.com/office/drawing/2014/main" id="{2A53D962-B133-998C-2C65-A62B957D1586}"/>
              </a:ext>
            </a:extLst>
          </p:cNvPr>
          <p:cNvPicPr>
            <a:picLocks noChangeAspect="1"/>
          </p:cNvPicPr>
          <p:nvPr/>
        </p:nvPicPr>
        <p:blipFill>
          <a:blip r:embed="rId12"/>
          <a:stretch>
            <a:fillRect/>
          </a:stretch>
        </p:blipFill>
        <p:spPr>
          <a:xfrm>
            <a:off x="12553660" y="7756426"/>
            <a:ext cx="2076740" cy="3891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2236" y="583168"/>
            <a:ext cx="5037296" cy="629603"/>
          </a:xfrm>
          <a:prstGeom prst="rect">
            <a:avLst/>
          </a:prstGeom>
          <a:noFill/>
          <a:ln/>
        </p:spPr>
        <p:txBody>
          <a:bodyPr wrap="none" lIns="0" tIns="0" rIns="0" bIns="0" rtlCol="0" anchor="t"/>
          <a:lstStyle/>
          <a:p>
            <a:pPr marL="0" indent="0" algn="l">
              <a:lnSpc>
                <a:spcPts val="4950"/>
              </a:lnSpc>
              <a:buNone/>
            </a:pPr>
            <a:r>
              <a:rPr lang="en-US" sz="3950" dirty="0">
                <a:solidFill>
                  <a:srgbClr val="5B6E8C"/>
                </a:solidFill>
                <a:latin typeface="Times New Roman" panose="02020603050405020304" pitchFamily="18" charset="0"/>
                <a:ea typeface="Alexandria Medium" pitchFamily="34" charset="-122"/>
                <a:cs typeface="Times New Roman" panose="02020603050405020304" pitchFamily="18" charset="0"/>
              </a:rPr>
              <a:t>Abstract</a:t>
            </a:r>
            <a:endParaRPr lang="en-US" sz="3950" dirty="0">
              <a:latin typeface="Times New Roman" panose="02020603050405020304" pitchFamily="18" charset="0"/>
              <a:cs typeface="Times New Roman" panose="02020603050405020304" pitchFamily="18" charset="0"/>
            </a:endParaRPr>
          </a:p>
        </p:txBody>
      </p:sp>
      <p:sp>
        <p:nvSpPr>
          <p:cNvPr id="3" name="Text 1"/>
          <p:cNvSpPr/>
          <p:nvPr/>
        </p:nvSpPr>
        <p:spPr>
          <a:xfrm>
            <a:off x="1044416" y="1973103"/>
            <a:ext cx="12843748" cy="1289209"/>
          </a:xfrm>
          <a:prstGeom prst="rect">
            <a:avLst/>
          </a:prstGeom>
          <a:noFill/>
          <a:ln/>
        </p:spPr>
        <p:txBody>
          <a:bodyPr wrap="square" lIns="0" tIns="0" rIns="0" bIns="0" rtlCol="0" anchor="t"/>
          <a:lstStyle/>
          <a:p>
            <a:pPr marL="0" indent="0" algn="l">
              <a:lnSpc>
                <a:spcPts val="2500"/>
              </a:lnSpc>
              <a:buNone/>
            </a:pPr>
            <a:r>
              <a:rPr lang="en-US" dirty="0">
                <a:solidFill>
                  <a:srgbClr val="5B6E8C"/>
                </a:solidFill>
                <a:latin typeface="Times New Roman" panose="02020603050405020304" pitchFamily="18" charset="0"/>
                <a:ea typeface="Manrope" pitchFamily="34" charset="-122"/>
                <a:cs typeface="Times New Roman" panose="02020603050405020304" pitchFamily="18" charset="0"/>
              </a:rPr>
              <a:t>This research introduces a novel, unified AI-driven framework to establish truly autonomous and resilient cloud infrastructures. It uniquely synthesizes </a:t>
            </a:r>
            <a:r>
              <a:rPr lang="en-US" b="1" dirty="0">
                <a:solidFill>
                  <a:srgbClr val="87ADFD"/>
                </a:solidFill>
                <a:latin typeface="Times New Roman" panose="02020603050405020304" pitchFamily="18" charset="0"/>
                <a:ea typeface="Manrope" pitchFamily="34" charset="-122"/>
                <a:cs typeface="Times New Roman" panose="02020603050405020304" pitchFamily="18" charset="0"/>
              </a:rPr>
              <a:t>ML-powered auto-healing mechanisms</a:t>
            </a:r>
            <a:r>
              <a:rPr lang="en-US" dirty="0">
                <a:solidFill>
                  <a:srgbClr val="5B6E8C"/>
                </a:solidFill>
                <a:latin typeface="Times New Roman" panose="02020603050405020304" pitchFamily="18" charset="0"/>
                <a:ea typeface="Manrope" pitchFamily="34" charset="-122"/>
                <a:cs typeface="Times New Roman" panose="02020603050405020304" pitchFamily="18" charset="0"/>
              </a:rPr>
              <a:t> with advanced </a:t>
            </a:r>
            <a:r>
              <a:rPr lang="en-US" b="1" dirty="0">
                <a:solidFill>
                  <a:srgbClr val="96B8FD"/>
                </a:solidFill>
                <a:latin typeface="Times New Roman" panose="02020603050405020304" pitchFamily="18" charset="0"/>
                <a:ea typeface="Manrope" pitchFamily="34" charset="-122"/>
                <a:cs typeface="Times New Roman" panose="02020603050405020304" pitchFamily="18" charset="0"/>
              </a:rPr>
              <a:t>DevSecOps threat detection</a:t>
            </a:r>
            <a:r>
              <a:rPr lang="en-US" dirty="0">
                <a:solidFill>
                  <a:srgbClr val="5B6E8C"/>
                </a:solidFill>
                <a:latin typeface="Times New Roman" panose="02020603050405020304" pitchFamily="18" charset="0"/>
                <a:ea typeface="Manrope" pitchFamily="34" charset="-122"/>
                <a:cs typeface="Times New Roman" panose="02020603050405020304" pitchFamily="18" charset="0"/>
              </a:rPr>
              <a:t> capabilities. The framework aims to proactively identify and remediate operational anomalies and security vulnerabilities, drastically reducing the need for manual intervention and significantly enhancing overall system integrity.</a:t>
            </a:r>
            <a:endParaRPr lang="en-US" dirty="0">
              <a:latin typeface="Times New Roman" panose="02020603050405020304" pitchFamily="18" charset="0"/>
              <a:cs typeface="Times New Roman" panose="02020603050405020304" pitchFamily="18" charset="0"/>
            </a:endParaRPr>
          </a:p>
        </p:txBody>
      </p:sp>
      <p:sp>
        <p:nvSpPr>
          <p:cNvPr id="4" name="Shape 2"/>
          <p:cNvSpPr/>
          <p:nvPr/>
        </p:nvSpPr>
        <p:spPr>
          <a:xfrm>
            <a:off x="742236" y="1615678"/>
            <a:ext cx="22860" cy="1742361"/>
          </a:xfrm>
          <a:prstGeom prst="rect">
            <a:avLst/>
          </a:prstGeom>
          <a:solidFill>
            <a:srgbClr val="AAE4FE"/>
          </a:solidFill>
          <a:ln/>
        </p:spPr>
      </p:sp>
      <p:sp>
        <p:nvSpPr>
          <p:cNvPr id="5" name="Text 3"/>
          <p:cNvSpPr/>
          <p:nvPr/>
        </p:nvSpPr>
        <p:spPr>
          <a:xfrm>
            <a:off x="742236" y="3584615"/>
            <a:ext cx="13145929" cy="2014538"/>
          </a:xfrm>
          <a:prstGeom prst="rect">
            <a:avLst/>
          </a:prstGeom>
          <a:noFill/>
          <a:ln/>
        </p:spPr>
        <p:txBody>
          <a:bodyPr wrap="square" lIns="0" tIns="0" rIns="0" bIns="0" rtlCol="0" anchor="t"/>
          <a:lstStyle/>
          <a:p>
            <a:pPr marL="0" indent="0" algn="l">
              <a:lnSpc>
                <a:spcPts val="3150"/>
              </a:lnSpc>
              <a:buNone/>
            </a:pPr>
            <a:r>
              <a:rPr lang="en-US" sz="1950" dirty="0">
                <a:solidFill>
                  <a:srgbClr val="5B6E8C"/>
                </a:solidFill>
                <a:latin typeface="Times New Roman" panose="02020603050405020304" pitchFamily="18" charset="0"/>
                <a:ea typeface="Manrope" pitchFamily="34" charset="-122"/>
                <a:cs typeface="Times New Roman" panose="02020603050405020304" pitchFamily="18" charset="0"/>
              </a:rPr>
              <a:t>The proposed framework leverages a multi-layered AI approach, incorporating deep learning for real-time anomaly detection and reinforcement learning for dynamic policy optimization. This integration is expected to achieve an </a:t>
            </a:r>
            <a:r>
              <a:rPr lang="en-US" sz="1950" b="1" dirty="0">
                <a:solidFill>
                  <a:srgbClr val="5B6E8C"/>
                </a:solidFill>
                <a:latin typeface="Times New Roman" panose="02020603050405020304" pitchFamily="18" charset="0"/>
                <a:ea typeface="Manrope" pitchFamily="34" charset="-122"/>
                <a:cs typeface="Times New Roman" panose="02020603050405020304" pitchFamily="18" charset="0"/>
              </a:rPr>
              <a:t>80% reduction in Mean Time To Recovery (MTTR)</a:t>
            </a:r>
            <a:r>
              <a:rPr lang="en-US" sz="1950" dirty="0">
                <a:solidFill>
                  <a:srgbClr val="5B6E8C"/>
                </a:solidFill>
                <a:latin typeface="Times New Roman" panose="02020603050405020304" pitchFamily="18" charset="0"/>
                <a:ea typeface="Manrope" pitchFamily="34" charset="-122"/>
                <a:cs typeface="Times New Roman" panose="02020603050405020304" pitchFamily="18" charset="0"/>
              </a:rPr>
              <a:t> for system outages, </a:t>
            </a:r>
            <a:r>
              <a:rPr lang="en-US" sz="1950" b="1" dirty="0">
                <a:solidFill>
                  <a:srgbClr val="5B6E8C"/>
                </a:solidFill>
                <a:latin typeface="Times New Roman" panose="02020603050405020304" pitchFamily="18" charset="0"/>
                <a:ea typeface="Manrope" pitchFamily="34" charset="-122"/>
                <a:cs typeface="Times New Roman" panose="02020603050405020304" pitchFamily="18" charset="0"/>
              </a:rPr>
              <a:t>over 95% accuracy in identifying emergent and zero-day threats</a:t>
            </a:r>
            <a:r>
              <a:rPr lang="en-US" sz="1950" dirty="0">
                <a:solidFill>
                  <a:srgbClr val="5B6E8C"/>
                </a:solidFill>
                <a:latin typeface="Times New Roman" panose="02020603050405020304" pitchFamily="18" charset="0"/>
                <a:ea typeface="Manrope" pitchFamily="34" charset="-122"/>
                <a:cs typeface="Times New Roman" panose="02020603050405020304" pitchFamily="18" charset="0"/>
              </a:rPr>
              <a:t>, and a </a:t>
            </a:r>
            <a:r>
              <a:rPr lang="en-US" sz="1950" b="1" dirty="0">
                <a:solidFill>
                  <a:srgbClr val="5B6E8C"/>
                </a:solidFill>
                <a:latin typeface="Times New Roman" panose="02020603050405020304" pitchFamily="18" charset="0"/>
                <a:ea typeface="Manrope" pitchFamily="34" charset="-122"/>
                <a:cs typeface="Times New Roman" panose="02020603050405020304" pitchFamily="18" charset="0"/>
              </a:rPr>
              <a:t>25% decrease in cloud operational overhead</a:t>
            </a:r>
            <a:r>
              <a:rPr lang="en-US" sz="1950" dirty="0">
                <a:solidFill>
                  <a:srgbClr val="5B6E8C"/>
                </a:solidFill>
                <a:latin typeface="Times New Roman" panose="02020603050405020304" pitchFamily="18" charset="0"/>
                <a:ea typeface="Manrope" pitchFamily="34" charset="-122"/>
                <a:cs typeface="Times New Roman" panose="02020603050405020304" pitchFamily="18" charset="0"/>
              </a:rPr>
              <a:t> through optimized resource management and automated incident response.</a:t>
            </a:r>
            <a:endParaRPr lang="en-US" sz="1950" dirty="0">
              <a:latin typeface="Times New Roman" panose="02020603050405020304" pitchFamily="18" charset="0"/>
              <a:cs typeface="Times New Roman" panose="02020603050405020304" pitchFamily="18" charset="0"/>
            </a:endParaRPr>
          </a:p>
        </p:txBody>
      </p:sp>
      <p:sp>
        <p:nvSpPr>
          <p:cNvPr id="6" name="Shape 4"/>
          <p:cNvSpPr/>
          <p:nvPr/>
        </p:nvSpPr>
        <p:spPr>
          <a:xfrm>
            <a:off x="742235" y="5654900"/>
            <a:ext cx="4247674" cy="1820585"/>
          </a:xfrm>
          <a:prstGeom prst="roundRect">
            <a:avLst>
              <a:gd name="adj" fmla="val 16601"/>
            </a:avLst>
          </a:prstGeom>
          <a:solidFill>
            <a:srgbClr val="E6F7FF"/>
          </a:solidFill>
          <a:ln w="7620">
            <a:solidFill>
              <a:srgbClr val="B3D5E4"/>
            </a:solidFill>
            <a:prstDash val="solid"/>
          </a:ln>
        </p:spPr>
      </p:sp>
      <p:sp>
        <p:nvSpPr>
          <p:cNvPr id="7" name="Text 5"/>
          <p:cNvSpPr/>
          <p:nvPr/>
        </p:nvSpPr>
        <p:spPr>
          <a:xfrm>
            <a:off x="951308" y="5863974"/>
            <a:ext cx="2518648" cy="314682"/>
          </a:xfrm>
          <a:prstGeom prst="rect">
            <a:avLst/>
          </a:prstGeom>
          <a:noFill/>
          <a:ln/>
        </p:spPr>
        <p:txBody>
          <a:bodyPr wrap="none" lIns="0" tIns="0" rIns="0" bIns="0" rtlCol="0" anchor="t"/>
          <a:lstStyle/>
          <a:p>
            <a:pPr marL="0" indent="0" algn="l">
              <a:lnSpc>
                <a:spcPts val="2450"/>
              </a:lnSpc>
              <a:buNone/>
            </a:pPr>
            <a:r>
              <a:rPr lang="en-US" sz="1950" dirty="0">
                <a:solidFill>
                  <a:srgbClr val="000000"/>
                </a:solidFill>
                <a:latin typeface="Times New Roman" panose="02020603050405020304" pitchFamily="18" charset="0"/>
                <a:ea typeface="Alexandria Medium" pitchFamily="34" charset="-122"/>
                <a:cs typeface="Times New Roman" panose="02020603050405020304" pitchFamily="18" charset="0"/>
              </a:rPr>
              <a:t>Core Innovation</a:t>
            </a:r>
            <a:endParaRPr lang="en-US" sz="1950" dirty="0">
              <a:latin typeface="Times New Roman" panose="02020603050405020304" pitchFamily="18" charset="0"/>
              <a:cs typeface="Times New Roman" panose="02020603050405020304" pitchFamily="18" charset="0"/>
            </a:endParaRPr>
          </a:p>
        </p:txBody>
      </p:sp>
      <p:sp>
        <p:nvSpPr>
          <p:cNvPr id="8" name="Text 6"/>
          <p:cNvSpPr/>
          <p:nvPr/>
        </p:nvSpPr>
        <p:spPr>
          <a:xfrm>
            <a:off x="951308" y="6299505"/>
            <a:ext cx="3829526" cy="966907"/>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Times New Roman" panose="02020603050405020304" pitchFamily="18" charset="0"/>
                <a:ea typeface="Manrope" pitchFamily="34" charset="-122"/>
                <a:cs typeface="Times New Roman" panose="02020603050405020304" pitchFamily="18" charset="0"/>
              </a:rPr>
              <a:t>AI-powered self-healing systems that predict and prevent failures before they impact operations</a:t>
            </a:r>
            <a:endParaRPr lang="en-US" sz="1550" dirty="0">
              <a:latin typeface="Times New Roman" panose="02020603050405020304" pitchFamily="18" charset="0"/>
              <a:cs typeface="Times New Roman" panose="02020603050405020304" pitchFamily="18" charset="0"/>
            </a:endParaRPr>
          </a:p>
        </p:txBody>
      </p:sp>
      <p:sp>
        <p:nvSpPr>
          <p:cNvPr id="9" name="Shape 7"/>
          <p:cNvSpPr/>
          <p:nvPr/>
        </p:nvSpPr>
        <p:spPr>
          <a:xfrm>
            <a:off x="5191362" y="5654900"/>
            <a:ext cx="4247674" cy="1820585"/>
          </a:xfrm>
          <a:prstGeom prst="roundRect">
            <a:avLst>
              <a:gd name="adj" fmla="val 16601"/>
            </a:avLst>
          </a:prstGeom>
          <a:solidFill>
            <a:srgbClr val="E6F7FF"/>
          </a:solidFill>
          <a:ln w="7620">
            <a:solidFill>
              <a:srgbClr val="B3D5E4"/>
            </a:solidFill>
            <a:prstDash val="solid"/>
          </a:ln>
        </p:spPr>
      </p:sp>
      <p:sp>
        <p:nvSpPr>
          <p:cNvPr id="10" name="Text 8"/>
          <p:cNvSpPr/>
          <p:nvPr/>
        </p:nvSpPr>
        <p:spPr>
          <a:xfrm>
            <a:off x="5400436" y="5863974"/>
            <a:ext cx="2518648" cy="314682"/>
          </a:xfrm>
          <a:prstGeom prst="rect">
            <a:avLst/>
          </a:prstGeom>
          <a:noFill/>
          <a:ln/>
        </p:spPr>
        <p:txBody>
          <a:bodyPr wrap="none" lIns="0" tIns="0" rIns="0" bIns="0" rtlCol="0" anchor="t"/>
          <a:lstStyle/>
          <a:p>
            <a:pPr marL="0" indent="0" algn="l">
              <a:lnSpc>
                <a:spcPts val="2450"/>
              </a:lnSpc>
              <a:buNone/>
            </a:pPr>
            <a:r>
              <a:rPr lang="en-US" sz="1950" dirty="0">
                <a:solidFill>
                  <a:srgbClr val="000000"/>
                </a:solidFill>
                <a:latin typeface="Times New Roman" panose="02020603050405020304" pitchFamily="18" charset="0"/>
                <a:ea typeface="Alexandria Medium" pitchFamily="34" charset="-122"/>
                <a:cs typeface="Times New Roman" panose="02020603050405020304" pitchFamily="18" charset="0"/>
              </a:rPr>
              <a:t>Security Integration</a:t>
            </a:r>
            <a:endParaRPr lang="en-US" sz="1950" dirty="0">
              <a:latin typeface="Times New Roman" panose="02020603050405020304" pitchFamily="18" charset="0"/>
              <a:cs typeface="Times New Roman" panose="02020603050405020304" pitchFamily="18" charset="0"/>
            </a:endParaRPr>
          </a:p>
        </p:txBody>
      </p:sp>
      <p:sp>
        <p:nvSpPr>
          <p:cNvPr id="11" name="Text 9"/>
          <p:cNvSpPr/>
          <p:nvPr/>
        </p:nvSpPr>
        <p:spPr>
          <a:xfrm>
            <a:off x="5400436" y="6299505"/>
            <a:ext cx="3829526" cy="644604"/>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Times New Roman" panose="02020603050405020304" pitchFamily="18" charset="0"/>
                <a:ea typeface="Manrope" pitchFamily="34" charset="-122"/>
                <a:cs typeface="Times New Roman" panose="02020603050405020304" pitchFamily="18" charset="0"/>
              </a:rPr>
              <a:t>Real-time threat intelligence embedded throughout the DevSecOps pipeline</a:t>
            </a:r>
            <a:endParaRPr lang="en-US" sz="1550" dirty="0">
              <a:latin typeface="Times New Roman" panose="02020603050405020304" pitchFamily="18" charset="0"/>
              <a:cs typeface="Times New Roman" panose="02020603050405020304" pitchFamily="18" charset="0"/>
            </a:endParaRPr>
          </a:p>
        </p:txBody>
      </p:sp>
      <p:sp>
        <p:nvSpPr>
          <p:cNvPr id="12" name="Shape 10"/>
          <p:cNvSpPr/>
          <p:nvPr/>
        </p:nvSpPr>
        <p:spPr>
          <a:xfrm>
            <a:off x="9640490" y="5654900"/>
            <a:ext cx="4247674" cy="1820585"/>
          </a:xfrm>
          <a:prstGeom prst="roundRect">
            <a:avLst>
              <a:gd name="adj" fmla="val 16601"/>
            </a:avLst>
          </a:prstGeom>
          <a:solidFill>
            <a:srgbClr val="E6F7FF"/>
          </a:solidFill>
          <a:ln w="7620">
            <a:solidFill>
              <a:srgbClr val="B3D5E4"/>
            </a:solidFill>
            <a:prstDash val="solid"/>
          </a:ln>
        </p:spPr>
      </p:sp>
      <p:sp>
        <p:nvSpPr>
          <p:cNvPr id="13" name="Text 11"/>
          <p:cNvSpPr/>
          <p:nvPr/>
        </p:nvSpPr>
        <p:spPr>
          <a:xfrm>
            <a:off x="9849563" y="5863974"/>
            <a:ext cx="2518648" cy="314682"/>
          </a:xfrm>
          <a:prstGeom prst="rect">
            <a:avLst/>
          </a:prstGeom>
          <a:noFill/>
          <a:ln/>
        </p:spPr>
        <p:txBody>
          <a:bodyPr wrap="none" lIns="0" tIns="0" rIns="0" bIns="0" rtlCol="0" anchor="t"/>
          <a:lstStyle/>
          <a:p>
            <a:pPr marL="0" indent="0" algn="l">
              <a:lnSpc>
                <a:spcPts val="2450"/>
              </a:lnSpc>
              <a:buNone/>
            </a:pPr>
            <a:r>
              <a:rPr lang="en-US" sz="1950" dirty="0">
                <a:solidFill>
                  <a:srgbClr val="000000"/>
                </a:solidFill>
                <a:latin typeface="Times New Roman" panose="02020603050405020304" pitchFamily="18" charset="0"/>
                <a:ea typeface="Alexandria Medium" pitchFamily="34" charset="-122"/>
                <a:cs typeface="Times New Roman" panose="02020603050405020304" pitchFamily="18" charset="0"/>
              </a:rPr>
              <a:t>Expected Impact</a:t>
            </a:r>
            <a:endParaRPr lang="en-US" sz="1950" dirty="0">
              <a:latin typeface="Times New Roman" panose="02020603050405020304" pitchFamily="18" charset="0"/>
              <a:cs typeface="Times New Roman" panose="02020603050405020304" pitchFamily="18" charset="0"/>
            </a:endParaRPr>
          </a:p>
        </p:txBody>
      </p:sp>
      <p:sp>
        <p:nvSpPr>
          <p:cNvPr id="14" name="Text 12"/>
          <p:cNvSpPr/>
          <p:nvPr/>
        </p:nvSpPr>
        <p:spPr>
          <a:xfrm>
            <a:off x="9849563" y="6299505"/>
            <a:ext cx="3829526" cy="966907"/>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Times New Roman" panose="02020603050405020304" pitchFamily="18" charset="0"/>
                <a:ea typeface="Manrope" pitchFamily="34" charset="-122"/>
                <a:cs typeface="Times New Roman" panose="02020603050405020304" pitchFamily="18" charset="0"/>
              </a:rPr>
              <a:t>Stronger, self-sustaining cloud environments with reduced operational overhead</a:t>
            </a:r>
            <a:endParaRPr lang="en-US" sz="155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74E14AD2-CDA2-9693-A629-1AE8CAB6ABAB}"/>
              </a:ext>
            </a:extLst>
          </p:cNvPr>
          <p:cNvPicPr>
            <a:picLocks noChangeAspect="1"/>
          </p:cNvPicPr>
          <p:nvPr/>
        </p:nvPicPr>
        <p:blipFill>
          <a:blip r:embed="rId3"/>
          <a:stretch>
            <a:fillRect/>
          </a:stretch>
        </p:blipFill>
        <p:spPr>
          <a:xfrm>
            <a:off x="12553660" y="7756426"/>
            <a:ext cx="2076740" cy="3891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1647" y="623411"/>
            <a:ext cx="5372219" cy="671512"/>
          </a:xfrm>
          <a:prstGeom prst="rect">
            <a:avLst/>
          </a:prstGeom>
          <a:noFill/>
          <a:ln/>
        </p:spPr>
        <p:txBody>
          <a:bodyPr wrap="none" lIns="0" tIns="0" rIns="0" bIns="0" rtlCol="0" anchor="t"/>
          <a:lstStyle/>
          <a:p>
            <a:pPr marL="0" indent="0" algn="l">
              <a:lnSpc>
                <a:spcPts val="5250"/>
              </a:lnSpc>
              <a:buNone/>
            </a:pPr>
            <a:r>
              <a:rPr lang="en-US" sz="4200" dirty="0">
                <a:solidFill>
                  <a:srgbClr val="5B6E8C"/>
                </a:solidFill>
                <a:latin typeface="Times New Roman" panose="02020603050405020304" pitchFamily="18" charset="0"/>
                <a:ea typeface="Alexandria Medium" pitchFamily="34" charset="-122"/>
                <a:cs typeface="Times New Roman" panose="02020603050405020304" pitchFamily="18" charset="0"/>
              </a:rPr>
              <a:t>Introduction</a:t>
            </a:r>
            <a:endParaRPr lang="en-US" sz="4200" dirty="0">
              <a:latin typeface="Times New Roman" panose="02020603050405020304" pitchFamily="18" charset="0"/>
              <a:cs typeface="Times New Roman" panose="02020603050405020304" pitchFamily="18" charset="0"/>
            </a:endParaRPr>
          </a:p>
        </p:txBody>
      </p:sp>
      <p:sp>
        <p:nvSpPr>
          <p:cNvPr id="3" name="Text 1"/>
          <p:cNvSpPr/>
          <p:nvPr/>
        </p:nvSpPr>
        <p:spPr>
          <a:xfrm>
            <a:off x="791647" y="1724620"/>
            <a:ext cx="13047107" cy="1289090"/>
          </a:xfrm>
          <a:prstGeom prst="rect">
            <a:avLst/>
          </a:prstGeom>
          <a:noFill/>
          <a:ln/>
        </p:spPr>
        <p:txBody>
          <a:bodyPr wrap="square" lIns="0" tIns="0" rIns="0" bIns="0" rtlCol="0" anchor="t"/>
          <a:lstStyle/>
          <a:p>
            <a:pPr marL="0" indent="0" algn="l">
              <a:lnSpc>
                <a:spcPts val="3350"/>
              </a:lnSpc>
              <a:buNone/>
            </a:pPr>
            <a:r>
              <a:rPr lang="en-US" sz="2100" dirty="0">
                <a:solidFill>
                  <a:srgbClr val="5B6E8C"/>
                </a:solidFill>
                <a:latin typeface="Times New Roman" panose="02020603050405020304" pitchFamily="18" charset="0"/>
                <a:ea typeface="Manrope" pitchFamily="34" charset="-122"/>
                <a:cs typeface="Times New Roman" panose="02020603050405020304" pitchFamily="18" charset="0"/>
              </a:rPr>
              <a:t>Cloud computing has become the backbone of modern digital services, driving innovation and enabling unprecedented scalability and flexibility across industries. From daily applications to critical infrastructure, cloud platforms power the digital economy.</a:t>
            </a:r>
            <a:endParaRPr lang="en-US" sz="2100" dirty="0">
              <a:latin typeface="Times New Roman" panose="02020603050405020304" pitchFamily="18" charset="0"/>
              <a:cs typeface="Times New Roman" panose="02020603050405020304" pitchFamily="18" charset="0"/>
            </a:endParaRPr>
          </a:p>
        </p:txBody>
      </p:sp>
      <p:sp>
        <p:nvSpPr>
          <p:cNvPr id="4" name="Text 2"/>
          <p:cNvSpPr/>
          <p:nvPr/>
        </p:nvSpPr>
        <p:spPr>
          <a:xfrm>
            <a:off x="791647" y="3255407"/>
            <a:ext cx="13047107" cy="1289090"/>
          </a:xfrm>
          <a:prstGeom prst="rect">
            <a:avLst/>
          </a:prstGeom>
          <a:noFill/>
          <a:ln/>
        </p:spPr>
        <p:txBody>
          <a:bodyPr wrap="square" lIns="0" tIns="0" rIns="0" bIns="0" rtlCol="0" anchor="t"/>
          <a:lstStyle/>
          <a:p>
            <a:pPr marL="0" indent="0" algn="l">
              <a:lnSpc>
                <a:spcPts val="3350"/>
              </a:lnSpc>
              <a:buNone/>
            </a:pPr>
            <a:r>
              <a:rPr lang="en-US" sz="2100" dirty="0">
                <a:solidFill>
                  <a:srgbClr val="5B6E8C"/>
                </a:solidFill>
                <a:latin typeface="Times New Roman" panose="02020603050405020304" pitchFamily="18" charset="0"/>
                <a:ea typeface="Manrope" pitchFamily="34" charset="-122"/>
                <a:cs typeface="Times New Roman" panose="02020603050405020304" pitchFamily="18" charset="0"/>
              </a:rPr>
              <a:t>However, this reliance comes with inherent challenges. The increasing complexity of cloud environments, coupled with a constantly evolving threat landscape, exposes organizations to significant attack surfaces and operational vulnerabilities.</a:t>
            </a:r>
            <a:endParaRPr lang="en-US" sz="2100" dirty="0">
              <a:latin typeface="Times New Roman" panose="02020603050405020304" pitchFamily="18" charset="0"/>
              <a:cs typeface="Times New Roman" panose="02020603050405020304" pitchFamily="18" charset="0"/>
            </a:endParaRPr>
          </a:p>
        </p:txBody>
      </p:sp>
      <p:sp>
        <p:nvSpPr>
          <p:cNvPr id="5" name="Text 3"/>
          <p:cNvSpPr/>
          <p:nvPr/>
        </p:nvSpPr>
        <p:spPr>
          <a:xfrm>
            <a:off x="791647" y="4786193"/>
            <a:ext cx="13047107" cy="1289090"/>
          </a:xfrm>
          <a:prstGeom prst="rect">
            <a:avLst/>
          </a:prstGeom>
          <a:noFill/>
          <a:ln/>
        </p:spPr>
        <p:txBody>
          <a:bodyPr wrap="square" lIns="0" tIns="0" rIns="0" bIns="0" rtlCol="0" anchor="t"/>
          <a:lstStyle/>
          <a:p>
            <a:pPr marL="0" indent="0" algn="l">
              <a:lnSpc>
                <a:spcPts val="3350"/>
              </a:lnSpc>
              <a:buNone/>
            </a:pPr>
            <a:r>
              <a:rPr lang="en-US" sz="2100" dirty="0">
                <a:solidFill>
                  <a:srgbClr val="5B6E8C"/>
                </a:solidFill>
                <a:latin typeface="Times New Roman" panose="02020603050405020304" pitchFamily="18" charset="0"/>
                <a:ea typeface="Manrope" pitchFamily="34" charset="-122"/>
                <a:cs typeface="Times New Roman" panose="02020603050405020304" pitchFamily="18" charset="0"/>
              </a:rPr>
              <a:t>The consequences of cloud outages or security breaches can be severe, leading to substantial financial losses, reputational damage, and disruption of essential services. Traditional manual intervention methods are often too slow and reactive to address these issues effectively.</a:t>
            </a:r>
            <a:endParaRPr lang="en-US" sz="2100" dirty="0">
              <a:latin typeface="Times New Roman" panose="02020603050405020304" pitchFamily="18" charset="0"/>
              <a:cs typeface="Times New Roman" panose="02020603050405020304" pitchFamily="18" charset="0"/>
            </a:endParaRPr>
          </a:p>
        </p:txBody>
      </p:sp>
      <p:sp>
        <p:nvSpPr>
          <p:cNvPr id="6" name="Text 4"/>
          <p:cNvSpPr/>
          <p:nvPr/>
        </p:nvSpPr>
        <p:spPr>
          <a:xfrm>
            <a:off x="791647" y="6316980"/>
            <a:ext cx="13047107" cy="1289090"/>
          </a:xfrm>
          <a:prstGeom prst="rect">
            <a:avLst/>
          </a:prstGeom>
          <a:noFill/>
          <a:ln/>
        </p:spPr>
        <p:txBody>
          <a:bodyPr wrap="square" lIns="0" tIns="0" rIns="0" bIns="0" rtlCol="0" anchor="t"/>
          <a:lstStyle/>
          <a:p>
            <a:pPr marL="0" indent="0" algn="l">
              <a:lnSpc>
                <a:spcPts val="3350"/>
              </a:lnSpc>
              <a:buNone/>
            </a:pPr>
            <a:r>
              <a:rPr lang="en-US" sz="2100" dirty="0">
                <a:solidFill>
                  <a:srgbClr val="5B6E8C"/>
                </a:solidFill>
                <a:latin typeface="Times New Roman" panose="02020603050405020304" pitchFamily="18" charset="0"/>
                <a:ea typeface="Manrope" pitchFamily="34" charset="-122"/>
                <a:cs typeface="Times New Roman" panose="02020603050405020304" pitchFamily="18" charset="0"/>
              </a:rPr>
              <a:t>There is an urgent need for intelligent, autonomous systems that can proactively manage, secure, and heal cloud infrastructures. Such systems are crucial for maintaining continuous operation, safeguarding data, and ensuring the resilience required in today's digital world.</a:t>
            </a:r>
            <a:endParaRPr lang="en-US" sz="21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19D3228-9C38-7696-8D15-DB11462DBE06}"/>
              </a:ext>
            </a:extLst>
          </p:cNvPr>
          <p:cNvPicPr>
            <a:picLocks noChangeAspect="1"/>
          </p:cNvPicPr>
          <p:nvPr/>
        </p:nvPicPr>
        <p:blipFill>
          <a:blip r:embed="rId3"/>
          <a:stretch>
            <a:fillRect/>
          </a:stretch>
        </p:blipFill>
        <p:spPr>
          <a:xfrm>
            <a:off x="12553660" y="7756426"/>
            <a:ext cx="2076740" cy="3891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5683" y="765810"/>
            <a:ext cx="12381667" cy="630079"/>
          </a:xfrm>
          <a:prstGeom prst="rect">
            <a:avLst/>
          </a:prstGeom>
          <a:noFill/>
          <a:ln/>
        </p:spPr>
        <p:txBody>
          <a:bodyPr wrap="none" lIns="0" tIns="0" rIns="0" bIns="0" rtlCol="0" anchor="t"/>
          <a:lstStyle/>
          <a:p>
            <a:pPr marL="0" indent="0" algn="l">
              <a:lnSpc>
                <a:spcPts val="4950"/>
              </a:lnSpc>
              <a:buNone/>
            </a:pPr>
            <a:r>
              <a:rPr lang="en-US" sz="3950" dirty="0">
                <a:solidFill>
                  <a:srgbClr val="5B6E8C"/>
                </a:solidFill>
                <a:latin typeface="Times New Roman" panose="02020603050405020304" pitchFamily="18" charset="0"/>
                <a:ea typeface="Alexandria Medium" pitchFamily="34" charset="-122"/>
                <a:cs typeface="Times New Roman" panose="02020603050405020304" pitchFamily="18" charset="0"/>
              </a:rPr>
              <a:t>The Critical Need for Autonomous Cloud Security</a:t>
            </a:r>
            <a:endParaRPr lang="en-US" sz="3950" dirty="0">
              <a:latin typeface="Times New Roman" panose="02020603050405020304" pitchFamily="18" charset="0"/>
              <a:cs typeface="Times New Roman" panose="02020603050405020304" pitchFamily="18" charset="0"/>
            </a:endParaRPr>
          </a:p>
        </p:txBody>
      </p:sp>
      <p:sp>
        <p:nvSpPr>
          <p:cNvPr id="3" name="Text 1"/>
          <p:cNvSpPr/>
          <p:nvPr/>
        </p:nvSpPr>
        <p:spPr>
          <a:xfrm>
            <a:off x="705683" y="1799034"/>
            <a:ext cx="13219033" cy="644843"/>
          </a:xfrm>
          <a:prstGeom prst="rect">
            <a:avLst/>
          </a:prstGeom>
          <a:noFill/>
          <a:ln/>
        </p:spPr>
        <p:txBody>
          <a:bodyPr wrap="square" lIns="0" tIns="0" rIns="0" bIns="0" rtlCol="0" anchor="t"/>
          <a:lstStyle/>
          <a:p>
            <a:pPr marL="0" indent="0" algn="l">
              <a:lnSpc>
                <a:spcPts val="25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Today's digital ecosystem demands more than performance—it requires </a:t>
            </a:r>
            <a:r>
              <a:rPr lang="en-US" sz="2000" b="1" dirty="0">
                <a:solidFill>
                  <a:srgbClr val="5B6E8C"/>
                </a:solidFill>
                <a:latin typeface="Times New Roman" panose="02020603050405020304" pitchFamily="18" charset="0"/>
                <a:ea typeface="Manrope" pitchFamily="34" charset="-122"/>
                <a:cs typeface="Times New Roman" panose="02020603050405020304" pitchFamily="18" charset="0"/>
              </a:rPr>
              <a:t>steadfast resilience</a:t>
            </a: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 and </a:t>
            </a:r>
            <a:r>
              <a:rPr lang="en-US" sz="2000" b="1" dirty="0">
                <a:solidFill>
                  <a:srgbClr val="5B6E8C"/>
                </a:solidFill>
                <a:latin typeface="Times New Roman" panose="02020603050405020304" pitchFamily="18" charset="0"/>
                <a:ea typeface="Manrope" pitchFamily="34" charset="-122"/>
                <a:cs typeface="Times New Roman" panose="02020603050405020304" pitchFamily="18" charset="0"/>
              </a:rPr>
              <a:t>bulletproof security</a:t>
            </a: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 The industry faces unprecedented challenges that manual approaches cannot solve.</a:t>
            </a:r>
            <a:endParaRPr lang="en-US" sz="2000" dirty="0">
              <a:latin typeface="Times New Roman" panose="02020603050405020304" pitchFamily="18" charset="0"/>
              <a:cs typeface="Times New Roman" panose="02020603050405020304" pitchFamily="18" charset="0"/>
            </a:endParaRPr>
          </a:p>
        </p:txBody>
      </p:sp>
      <p:sp>
        <p:nvSpPr>
          <p:cNvPr id="4" name="Shape 2"/>
          <p:cNvSpPr/>
          <p:nvPr/>
        </p:nvSpPr>
        <p:spPr>
          <a:xfrm>
            <a:off x="705683" y="2670691"/>
            <a:ext cx="6508671" cy="2456974"/>
          </a:xfrm>
          <a:prstGeom prst="roundRect">
            <a:avLst>
              <a:gd name="adj" fmla="val 12309"/>
            </a:avLst>
          </a:prstGeom>
          <a:solidFill>
            <a:srgbClr val="FFFFFF"/>
          </a:solidFill>
          <a:ln w="22860">
            <a:solidFill>
              <a:srgbClr val="B3D5E4"/>
            </a:solidFill>
            <a:prstDash val="solid"/>
          </a:ln>
        </p:spPr>
      </p:sp>
      <p:sp>
        <p:nvSpPr>
          <p:cNvPr id="5" name="Shape 3"/>
          <p:cNvSpPr/>
          <p:nvPr/>
        </p:nvSpPr>
        <p:spPr>
          <a:xfrm>
            <a:off x="728543" y="2693551"/>
            <a:ext cx="6462951" cy="604838"/>
          </a:xfrm>
          <a:prstGeom prst="roundRect">
            <a:avLst>
              <a:gd name="adj" fmla="val 45468"/>
            </a:avLst>
          </a:prstGeom>
          <a:solidFill>
            <a:srgbClr val="E6F7FF"/>
          </a:solidFill>
          <a:ln/>
        </p:spPr>
      </p:sp>
      <p:pic>
        <p:nvPicPr>
          <p:cNvPr id="6" name="Image 0" descr="preencoded.png"/>
          <p:cNvPicPr>
            <a:picLocks noChangeAspect="1"/>
          </p:cNvPicPr>
          <p:nvPr/>
        </p:nvPicPr>
        <p:blipFill>
          <a:blip r:embed="rId3"/>
          <a:stretch>
            <a:fillRect/>
          </a:stretch>
        </p:blipFill>
        <p:spPr>
          <a:xfrm>
            <a:off x="3808809" y="2803088"/>
            <a:ext cx="302419" cy="378023"/>
          </a:xfrm>
          <a:prstGeom prst="rect">
            <a:avLst/>
          </a:prstGeom>
        </p:spPr>
      </p:pic>
      <p:sp>
        <p:nvSpPr>
          <p:cNvPr id="7" name="Text 4"/>
          <p:cNvSpPr/>
          <p:nvPr/>
        </p:nvSpPr>
        <p:spPr>
          <a:xfrm>
            <a:off x="930116" y="3499961"/>
            <a:ext cx="2813685" cy="315039"/>
          </a:xfrm>
          <a:prstGeom prst="rect">
            <a:avLst/>
          </a:prstGeom>
          <a:noFill/>
          <a:ln/>
        </p:spPr>
        <p:txBody>
          <a:bodyPr wrap="none" lIns="0" tIns="0" rIns="0" bIns="0" rtlCol="0" anchor="t"/>
          <a:lstStyle/>
          <a:p>
            <a:pPr marL="0" indent="0" algn="l">
              <a:lnSpc>
                <a:spcPts val="24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Escalating Complexity</a:t>
            </a:r>
            <a:endParaRPr lang="en-US" sz="2000" dirty="0">
              <a:latin typeface="Times New Roman" panose="02020603050405020304" pitchFamily="18" charset="0"/>
              <a:cs typeface="Times New Roman" panose="02020603050405020304" pitchFamily="18" charset="0"/>
            </a:endParaRPr>
          </a:p>
        </p:txBody>
      </p:sp>
      <p:sp>
        <p:nvSpPr>
          <p:cNvPr id="8" name="Text 5"/>
          <p:cNvSpPr/>
          <p:nvPr/>
        </p:nvSpPr>
        <p:spPr>
          <a:xfrm>
            <a:off x="930116" y="3935968"/>
            <a:ext cx="6059805" cy="967264"/>
          </a:xfrm>
          <a:prstGeom prst="rect">
            <a:avLst/>
          </a:prstGeom>
          <a:noFill/>
          <a:ln/>
        </p:spPr>
        <p:txBody>
          <a:bodyPr wrap="square" lIns="0" tIns="0" rIns="0" bIns="0" rtlCol="0" anchor="t"/>
          <a:lstStyle/>
          <a:p>
            <a:pPr marL="0" indent="0" algn="l">
              <a:lnSpc>
                <a:spcPts val="25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Manual management of vast cloud environments is unsustainable. Gartner predicts **99% of cloud security failures** are due to misconfigurations.</a:t>
            </a:r>
            <a:endParaRPr lang="en-US" sz="2000" dirty="0">
              <a:latin typeface="Times New Roman" panose="02020603050405020304" pitchFamily="18" charset="0"/>
              <a:cs typeface="Times New Roman" panose="02020603050405020304" pitchFamily="18" charset="0"/>
            </a:endParaRPr>
          </a:p>
        </p:txBody>
      </p:sp>
      <p:sp>
        <p:nvSpPr>
          <p:cNvPr id="9" name="Shape 6"/>
          <p:cNvSpPr/>
          <p:nvPr/>
        </p:nvSpPr>
        <p:spPr>
          <a:xfrm>
            <a:off x="7415927" y="2670691"/>
            <a:ext cx="6508790" cy="2456974"/>
          </a:xfrm>
          <a:prstGeom prst="roundRect">
            <a:avLst>
              <a:gd name="adj" fmla="val 12309"/>
            </a:avLst>
          </a:prstGeom>
          <a:solidFill>
            <a:srgbClr val="FFFFFF"/>
          </a:solidFill>
          <a:ln w="22860">
            <a:solidFill>
              <a:srgbClr val="B3D5E4"/>
            </a:solidFill>
            <a:prstDash val="solid"/>
          </a:ln>
        </p:spPr>
      </p:sp>
      <p:sp>
        <p:nvSpPr>
          <p:cNvPr id="10" name="Shape 7"/>
          <p:cNvSpPr/>
          <p:nvPr/>
        </p:nvSpPr>
        <p:spPr>
          <a:xfrm>
            <a:off x="7438787" y="2693551"/>
            <a:ext cx="6463070" cy="604838"/>
          </a:xfrm>
          <a:prstGeom prst="roundRect">
            <a:avLst>
              <a:gd name="adj" fmla="val 45468"/>
            </a:avLst>
          </a:prstGeom>
          <a:solidFill>
            <a:srgbClr val="E6F7FF"/>
          </a:solidFill>
          <a:ln/>
        </p:spPr>
      </p:sp>
      <p:pic>
        <p:nvPicPr>
          <p:cNvPr id="11" name="Image 1" descr="preencoded.png"/>
          <p:cNvPicPr>
            <a:picLocks noChangeAspect="1"/>
          </p:cNvPicPr>
          <p:nvPr/>
        </p:nvPicPr>
        <p:blipFill>
          <a:blip r:embed="rId4"/>
          <a:stretch>
            <a:fillRect/>
          </a:stretch>
        </p:blipFill>
        <p:spPr>
          <a:xfrm>
            <a:off x="10519053" y="2803088"/>
            <a:ext cx="302419" cy="378023"/>
          </a:xfrm>
          <a:prstGeom prst="rect">
            <a:avLst/>
          </a:prstGeom>
        </p:spPr>
      </p:pic>
      <p:sp>
        <p:nvSpPr>
          <p:cNvPr id="12" name="Text 8"/>
          <p:cNvSpPr/>
          <p:nvPr/>
        </p:nvSpPr>
        <p:spPr>
          <a:xfrm>
            <a:off x="7640360" y="3499961"/>
            <a:ext cx="2520196" cy="315039"/>
          </a:xfrm>
          <a:prstGeom prst="rect">
            <a:avLst/>
          </a:prstGeom>
          <a:noFill/>
          <a:ln/>
        </p:spPr>
        <p:txBody>
          <a:bodyPr wrap="none" lIns="0" tIns="0" rIns="0" bIns="0" rtlCol="0" anchor="t"/>
          <a:lstStyle/>
          <a:p>
            <a:pPr marL="0" indent="0" algn="l">
              <a:lnSpc>
                <a:spcPts val="24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Pervasive Threats</a:t>
            </a:r>
            <a:endParaRPr lang="en-US" sz="2000" dirty="0">
              <a:latin typeface="Times New Roman" panose="02020603050405020304" pitchFamily="18" charset="0"/>
              <a:cs typeface="Times New Roman" panose="02020603050405020304" pitchFamily="18" charset="0"/>
            </a:endParaRPr>
          </a:p>
        </p:txBody>
      </p:sp>
      <p:sp>
        <p:nvSpPr>
          <p:cNvPr id="13" name="Text 9"/>
          <p:cNvSpPr/>
          <p:nvPr/>
        </p:nvSpPr>
        <p:spPr>
          <a:xfrm>
            <a:off x="7640360" y="3935968"/>
            <a:ext cx="6059924" cy="967264"/>
          </a:xfrm>
          <a:prstGeom prst="rect">
            <a:avLst/>
          </a:prstGeom>
          <a:noFill/>
          <a:ln/>
        </p:spPr>
        <p:txBody>
          <a:bodyPr wrap="square" lIns="0" tIns="0" rIns="0" bIns="0" rtlCol="0" anchor="t"/>
          <a:lstStyle/>
          <a:p>
            <a:pPr marL="0" indent="0" algn="l">
              <a:lnSpc>
                <a:spcPts val="25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Sophisticated cyber-attacks are escalating. **Over 80% of organizations** experienced a cloud-based breach in the last year.</a:t>
            </a:r>
            <a:endParaRPr lang="en-US" sz="2000" dirty="0">
              <a:latin typeface="Times New Roman" panose="02020603050405020304" pitchFamily="18" charset="0"/>
              <a:cs typeface="Times New Roman" panose="02020603050405020304" pitchFamily="18" charset="0"/>
            </a:endParaRPr>
          </a:p>
        </p:txBody>
      </p:sp>
      <p:sp>
        <p:nvSpPr>
          <p:cNvPr id="14" name="Shape 10"/>
          <p:cNvSpPr/>
          <p:nvPr/>
        </p:nvSpPr>
        <p:spPr>
          <a:xfrm>
            <a:off x="705683" y="5329238"/>
            <a:ext cx="6508671" cy="2134553"/>
          </a:xfrm>
          <a:prstGeom prst="roundRect">
            <a:avLst>
              <a:gd name="adj" fmla="val 14169"/>
            </a:avLst>
          </a:prstGeom>
          <a:solidFill>
            <a:srgbClr val="FFFFFF"/>
          </a:solidFill>
          <a:ln w="22860">
            <a:solidFill>
              <a:srgbClr val="B3D5E4"/>
            </a:solidFill>
            <a:prstDash val="solid"/>
          </a:ln>
        </p:spPr>
      </p:sp>
      <p:sp>
        <p:nvSpPr>
          <p:cNvPr id="15" name="Shape 11"/>
          <p:cNvSpPr/>
          <p:nvPr/>
        </p:nvSpPr>
        <p:spPr>
          <a:xfrm>
            <a:off x="728543" y="5352098"/>
            <a:ext cx="6462951" cy="604838"/>
          </a:xfrm>
          <a:prstGeom prst="roundRect">
            <a:avLst>
              <a:gd name="adj" fmla="val 45468"/>
            </a:avLst>
          </a:prstGeom>
          <a:solidFill>
            <a:srgbClr val="E6F7FF"/>
          </a:solidFill>
          <a:ln/>
        </p:spPr>
      </p:sp>
      <p:pic>
        <p:nvPicPr>
          <p:cNvPr id="16" name="Image 2" descr="preencoded.png"/>
          <p:cNvPicPr>
            <a:picLocks noChangeAspect="1"/>
          </p:cNvPicPr>
          <p:nvPr/>
        </p:nvPicPr>
        <p:blipFill>
          <a:blip r:embed="rId5"/>
          <a:stretch>
            <a:fillRect/>
          </a:stretch>
        </p:blipFill>
        <p:spPr>
          <a:xfrm>
            <a:off x="3808809" y="5461635"/>
            <a:ext cx="302419" cy="378023"/>
          </a:xfrm>
          <a:prstGeom prst="rect">
            <a:avLst/>
          </a:prstGeom>
        </p:spPr>
      </p:pic>
      <p:sp>
        <p:nvSpPr>
          <p:cNvPr id="17" name="Text 12"/>
          <p:cNvSpPr/>
          <p:nvPr/>
        </p:nvSpPr>
        <p:spPr>
          <a:xfrm>
            <a:off x="930116" y="6158508"/>
            <a:ext cx="2520196" cy="315039"/>
          </a:xfrm>
          <a:prstGeom prst="rect">
            <a:avLst/>
          </a:prstGeom>
          <a:noFill/>
          <a:ln/>
        </p:spPr>
        <p:txBody>
          <a:bodyPr wrap="none" lIns="0" tIns="0" rIns="0" bIns="0" rtlCol="0" anchor="t"/>
          <a:lstStyle/>
          <a:p>
            <a:pPr marL="0" indent="0" algn="l">
              <a:lnSpc>
                <a:spcPts val="24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Economic Impact</a:t>
            </a:r>
            <a:endParaRPr lang="en-US" sz="2000" dirty="0">
              <a:latin typeface="Times New Roman" panose="02020603050405020304" pitchFamily="18" charset="0"/>
              <a:cs typeface="Times New Roman" panose="02020603050405020304" pitchFamily="18" charset="0"/>
            </a:endParaRPr>
          </a:p>
        </p:txBody>
      </p:sp>
      <p:sp>
        <p:nvSpPr>
          <p:cNvPr id="18" name="Text 13"/>
          <p:cNvSpPr/>
          <p:nvPr/>
        </p:nvSpPr>
        <p:spPr>
          <a:xfrm>
            <a:off x="930116" y="6594515"/>
            <a:ext cx="6059805" cy="644843"/>
          </a:xfrm>
          <a:prstGeom prst="rect">
            <a:avLst/>
          </a:prstGeom>
          <a:noFill/>
          <a:ln/>
        </p:spPr>
        <p:txBody>
          <a:bodyPr wrap="square" lIns="0" tIns="0" rIns="0" bIns="0" rtlCol="0" anchor="t"/>
          <a:lstStyle/>
          <a:p>
            <a:pPr marL="0" indent="0" algn="l">
              <a:lnSpc>
                <a:spcPts val="25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Data breaches average **$4.45 million**. Cloud outages cost businesses an estimated **$300,000 per hour**.</a:t>
            </a:r>
            <a:endParaRPr lang="en-US" sz="2000" dirty="0">
              <a:latin typeface="Times New Roman" panose="02020603050405020304" pitchFamily="18" charset="0"/>
              <a:cs typeface="Times New Roman" panose="02020603050405020304" pitchFamily="18" charset="0"/>
            </a:endParaRPr>
          </a:p>
        </p:txBody>
      </p:sp>
      <p:sp>
        <p:nvSpPr>
          <p:cNvPr id="19" name="Shape 14"/>
          <p:cNvSpPr/>
          <p:nvPr/>
        </p:nvSpPr>
        <p:spPr>
          <a:xfrm>
            <a:off x="7415927" y="5329238"/>
            <a:ext cx="6508790" cy="2134553"/>
          </a:xfrm>
          <a:prstGeom prst="roundRect">
            <a:avLst>
              <a:gd name="adj" fmla="val 14169"/>
            </a:avLst>
          </a:prstGeom>
          <a:solidFill>
            <a:srgbClr val="FFFFFF"/>
          </a:solidFill>
          <a:ln w="22860">
            <a:solidFill>
              <a:srgbClr val="B3D5E4"/>
            </a:solidFill>
            <a:prstDash val="solid"/>
          </a:ln>
        </p:spPr>
      </p:sp>
      <p:sp>
        <p:nvSpPr>
          <p:cNvPr id="20" name="Shape 15"/>
          <p:cNvSpPr/>
          <p:nvPr/>
        </p:nvSpPr>
        <p:spPr>
          <a:xfrm>
            <a:off x="7438787" y="5352098"/>
            <a:ext cx="6463070" cy="604838"/>
          </a:xfrm>
          <a:prstGeom prst="roundRect">
            <a:avLst>
              <a:gd name="adj" fmla="val 45468"/>
            </a:avLst>
          </a:prstGeom>
          <a:solidFill>
            <a:srgbClr val="E6F7FF"/>
          </a:solidFill>
          <a:ln/>
        </p:spPr>
      </p:sp>
      <p:pic>
        <p:nvPicPr>
          <p:cNvPr id="21" name="Image 3" descr="preencoded.png"/>
          <p:cNvPicPr>
            <a:picLocks noChangeAspect="1"/>
          </p:cNvPicPr>
          <p:nvPr/>
        </p:nvPicPr>
        <p:blipFill>
          <a:blip r:embed="rId6"/>
          <a:stretch>
            <a:fillRect/>
          </a:stretch>
        </p:blipFill>
        <p:spPr>
          <a:xfrm>
            <a:off x="10519053" y="5461635"/>
            <a:ext cx="302419" cy="378023"/>
          </a:xfrm>
          <a:prstGeom prst="rect">
            <a:avLst/>
          </a:prstGeom>
        </p:spPr>
      </p:pic>
      <p:sp>
        <p:nvSpPr>
          <p:cNvPr id="22" name="Text 16"/>
          <p:cNvSpPr/>
          <p:nvPr/>
        </p:nvSpPr>
        <p:spPr>
          <a:xfrm>
            <a:off x="7640360" y="6081475"/>
            <a:ext cx="2520196" cy="315039"/>
          </a:xfrm>
          <a:prstGeom prst="rect">
            <a:avLst/>
          </a:prstGeom>
          <a:noFill/>
          <a:ln/>
        </p:spPr>
        <p:txBody>
          <a:bodyPr wrap="none" lIns="0" tIns="0" rIns="0" bIns="0" rtlCol="0" anchor="t"/>
          <a:lstStyle/>
          <a:p>
            <a:pPr marL="0" indent="0" algn="l">
              <a:lnSpc>
                <a:spcPts val="24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AI/ML Opportunity</a:t>
            </a:r>
            <a:endParaRPr lang="en-US" sz="2000" dirty="0">
              <a:latin typeface="Times New Roman" panose="02020603050405020304" pitchFamily="18" charset="0"/>
              <a:cs typeface="Times New Roman" panose="02020603050405020304" pitchFamily="18" charset="0"/>
            </a:endParaRPr>
          </a:p>
        </p:txBody>
      </p:sp>
      <p:sp>
        <p:nvSpPr>
          <p:cNvPr id="23" name="Text 17"/>
          <p:cNvSpPr/>
          <p:nvPr/>
        </p:nvSpPr>
        <p:spPr>
          <a:xfrm>
            <a:off x="7640360" y="6473547"/>
            <a:ext cx="6059924" cy="644843"/>
          </a:xfrm>
          <a:prstGeom prst="rect">
            <a:avLst/>
          </a:prstGeom>
          <a:noFill/>
          <a:ln/>
        </p:spPr>
        <p:txBody>
          <a:bodyPr wrap="square" lIns="0" tIns="0" rIns="0" bIns="0" rtlCol="0" anchor="t"/>
          <a:lstStyle/>
          <a:p>
            <a:pPr marL="0" indent="0" algn="l">
              <a:lnSpc>
                <a:spcPts val="25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AI offers unprecedented capabilities for security and automation, with the market projected to reach **$60.6 billion by 2028**.</a:t>
            </a:r>
            <a:endParaRPr lang="en-US" sz="20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7D11B9E1-08FD-07C5-C052-554837452E43}"/>
              </a:ext>
            </a:extLst>
          </p:cNvPr>
          <p:cNvPicPr>
            <a:picLocks noChangeAspect="1"/>
          </p:cNvPicPr>
          <p:nvPr/>
        </p:nvPicPr>
        <p:blipFill>
          <a:blip r:embed="rId7"/>
          <a:stretch>
            <a:fillRect/>
          </a:stretch>
        </p:blipFill>
        <p:spPr>
          <a:xfrm>
            <a:off x="12553660" y="7756426"/>
            <a:ext cx="2076740" cy="3891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649730"/>
            <a:ext cx="8733115" cy="708779"/>
          </a:xfrm>
          <a:prstGeom prst="rect">
            <a:avLst/>
          </a:prstGeom>
          <a:noFill/>
          <a:ln/>
        </p:spPr>
        <p:txBody>
          <a:bodyPr wrap="none" lIns="0" tIns="0" rIns="0" bIns="0" rtlCol="0" anchor="t"/>
          <a:lstStyle/>
          <a:p>
            <a:pPr marL="0" indent="0" algn="l">
              <a:lnSpc>
                <a:spcPts val="5550"/>
              </a:lnSpc>
              <a:buNone/>
            </a:pPr>
            <a:r>
              <a:rPr lang="en-US" sz="4450" dirty="0">
                <a:solidFill>
                  <a:srgbClr val="5B6E8C"/>
                </a:solidFill>
                <a:latin typeface="Times New Roman" panose="02020603050405020304" pitchFamily="18" charset="0"/>
                <a:ea typeface="Alexandria Medium" pitchFamily="34" charset="-122"/>
                <a:cs typeface="Times New Roman" panose="02020603050405020304" pitchFamily="18" charset="0"/>
              </a:rPr>
              <a:t>Literature Survey: Key Findings</a:t>
            </a:r>
            <a:endParaRPr lang="en-US" sz="4450" dirty="0">
              <a:latin typeface="Times New Roman" panose="02020603050405020304" pitchFamily="18" charset="0"/>
              <a:cs typeface="Times New Roman" panose="02020603050405020304" pitchFamily="18" charset="0"/>
            </a:endParaRPr>
          </a:p>
        </p:txBody>
      </p:sp>
      <p:sp>
        <p:nvSpPr>
          <p:cNvPr id="3" name="Shape 1"/>
          <p:cNvSpPr/>
          <p:nvPr/>
        </p:nvSpPr>
        <p:spPr>
          <a:xfrm>
            <a:off x="793790" y="2812137"/>
            <a:ext cx="510302" cy="510302"/>
          </a:xfrm>
          <a:prstGeom prst="roundRect">
            <a:avLst>
              <a:gd name="adj" fmla="val 66675"/>
            </a:avLst>
          </a:prstGeom>
          <a:solidFill>
            <a:srgbClr val="E6F7FF"/>
          </a:solidFill>
          <a:ln w="7620">
            <a:solidFill>
              <a:srgbClr val="B3D5E4"/>
            </a:solidFill>
            <a:prstDash val="solid"/>
          </a:ln>
        </p:spPr>
      </p:sp>
      <p:pic>
        <p:nvPicPr>
          <p:cNvPr id="4" name="Image 0" descr="preencoded.png"/>
          <p:cNvPicPr>
            <a:picLocks noChangeAspect="1"/>
          </p:cNvPicPr>
          <p:nvPr/>
        </p:nvPicPr>
        <p:blipFill>
          <a:blip r:embed="rId3"/>
          <a:stretch>
            <a:fillRect/>
          </a:stretch>
        </p:blipFill>
        <p:spPr>
          <a:xfrm>
            <a:off x="878860" y="2854643"/>
            <a:ext cx="340162" cy="425291"/>
          </a:xfrm>
          <a:prstGeom prst="rect">
            <a:avLst/>
          </a:prstGeom>
        </p:spPr>
      </p:pic>
      <p:sp>
        <p:nvSpPr>
          <p:cNvPr id="5" name="Text 2"/>
          <p:cNvSpPr/>
          <p:nvPr/>
        </p:nvSpPr>
        <p:spPr>
          <a:xfrm>
            <a:off x="1530906" y="2890004"/>
            <a:ext cx="3719512" cy="354330"/>
          </a:xfrm>
          <a:prstGeom prst="rect">
            <a:avLst/>
          </a:prstGeom>
          <a:noFill/>
          <a:ln/>
        </p:spPr>
        <p:txBody>
          <a:bodyPr wrap="none" lIns="0" tIns="0" rIns="0" bIns="0" rtlCol="0" anchor="t"/>
          <a:lstStyle/>
          <a:p>
            <a:pPr marL="0" indent="0" algn="l">
              <a:lnSpc>
                <a:spcPts val="275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ML for Anomaly Detection</a:t>
            </a:r>
            <a:endParaRPr lang="en-US" sz="2400" dirty="0">
              <a:latin typeface="Times New Roman" panose="02020603050405020304" pitchFamily="18" charset="0"/>
              <a:cs typeface="Times New Roman" panose="02020603050405020304" pitchFamily="18" charset="0"/>
            </a:endParaRPr>
          </a:p>
        </p:txBody>
      </p:sp>
      <p:sp>
        <p:nvSpPr>
          <p:cNvPr id="6" name="Text 3"/>
          <p:cNvSpPr/>
          <p:nvPr/>
        </p:nvSpPr>
        <p:spPr>
          <a:xfrm>
            <a:off x="1530906" y="3380423"/>
            <a:ext cx="5642491" cy="1088708"/>
          </a:xfrm>
          <a:prstGeom prst="rect">
            <a:avLst/>
          </a:prstGeom>
          <a:noFill/>
          <a:ln/>
        </p:spPr>
        <p:txBody>
          <a:bodyPr wrap="square" lIns="0" tIns="0" rIns="0" bIns="0" rtlCol="0" anchor="t"/>
          <a:lstStyle/>
          <a:p>
            <a:pPr marL="0" indent="0" algn="l">
              <a:lnSpc>
                <a:spcPts val="285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Machine Learning is highly effective in detecting anomalies and sophisticated threats within complex cloud environments.</a:t>
            </a:r>
            <a:endParaRPr lang="en-US" sz="2400" dirty="0">
              <a:latin typeface="Times New Roman" panose="02020603050405020304" pitchFamily="18" charset="0"/>
              <a:cs typeface="Times New Roman" panose="02020603050405020304" pitchFamily="18" charset="0"/>
            </a:endParaRPr>
          </a:p>
        </p:txBody>
      </p:sp>
      <p:sp>
        <p:nvSpPr>
          <p:cNvPr id="7" name="Shape 4"/>
          <p:cNvSpPr/>
          <p:nvPr/>
        </p:nvSpPr>
        <p:spPr>
          <a:xfrm>
            <a:off x="7456884" y="2812137"/>
            <a:ext cx="510302" cy="510302"/>
          </a:xfrm>
          <a:prstGeom prst="roundRect">
            <a:avLst>
              <a:gd name="adj" fmla="val 66675"/>
            </a:avLst>
          </a:prstGeom>
          <a:solidFill>
            <a:srgbClr val="E6F7FF"/>
          </a:solidFill>
          <a:ln w="7620">
            <a:solidFill>
              <a:srgbClr val="B3D5E4"/>
            </a:solidFill>
            <a:prstDash val="solid"/>
          </a:ln>
        </p:spPr>
      </p:sp>
      <p:pic>
        <p:nvPicPr>
          <p:cNvPr id="8" name="Image 1" descr="preencoded.png"/>
          <p:cNvPicPr>
            <a:picLocks noChangeAspect="1"/>
          </p:cNvPicPr>
          <p:nvPr/>
        </p:nvPicPr>
        <p:blipFill>
          <a:blip r:embed="rId4"/>
          <a:stretch>
            <a:fillRect/>
          </a:stretch>
        </p:blipFill>
        <p:spPr>
          <a:xfrm>
            <a:off x="7541955" y="2854643"/>
            <a:ext cx="340162" cy="425291"/>
          </a:xfrm>
          <a:prstGeom prst="rect">
            <a:avLst/>
          </a:prstGeom>
        </p:spPr>
      </p:pic>
      <p:sp>
        <p:nvSpPr>
          <p:cNvPr id="9" name="Text 5"/>
          <p:cNvSpPr/>
          <p:nvPr/>
        </p:nvSpPr>
        <p:spPr>
          <a:xfrm>
            <a:off x="8194000" y="2890004"/>
            <a:ext cx="4320897" cy="354330"/>
          </a:xfrm>
          <a:prstGeom prst="rect">
            <a:avLst/>
          </a:prstGeom>
          <a:noFill/>
          <a:ln/>
        </p:spPr>
        <p:txBody>
          <a:bodyPr wrap="none" lIns="0" tIns="0" rIns="0" bIns="0" rtlCol="0" anchor="t"/>
          <a:lstStyle/>
          <a:p>
            <a:pPr marL="0" indent="0" algn="l">
              <a:lnSpc>
                <a:spcPts val="275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Blockchain for Secure Logging</a:t>
            </a:r>
            <a:endParaRPr lang="en-US" sz="2400" dirty="0">
              <a:latin typeface="Times New Roman" panose="02020603050405020304" pitchFamily="18" charset="0"/>
              <a:cs typeface="Times New Roman" panose="02020603050405020304" pitchFamily="18" charset="0"/>
            </a:endParaRPr>
          </a:p>
        </p:txBody>
      </p:sp>
      <p:sp>
        <p:nvSpPr>
          <p:cNvPr id="10" name="Text 6"/>
          <p:cNvSpPr/>
          <p:nvPr/>
        </p:nvSpPr>
        <p:spPr>
          <a:xfrm>
            <a:off x="8194000" y="3380423"/>
            <a:ext cx="5642610" cy="1088708"/>
          </a:xfrm>
          <a:prstGeom prst="rect">
            <a:avLst/>
          </a:prstGeom>
          <a:noFill/>
          <a:ln/>
        </p:spPr>
        <p:txBody>
          <a:bodyPr wrap="square" lIns="0" tIns="0" rIns="0" bIns="0" rtlCol="0" anchor="t"/>
          <a:lstStyle/>
          <a:p>
            <a:pPr marL="0" indent="0" algn="l">
              <a:lnSpc>
                <a:spcPts val="285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Blockchain technology offers immutable and transparent logging, enhancing the integrity and auditability of security events.</a:t>
            </a:r>
            <a:endParaRPr lang="en-US" sz="2400" dirty="0">
              <a:latin typeface="Times New Roman" panose="02020603050405020304" pitchFamily="18" charset="0"/>
              <a:cs typeface="Times New Roman" panose="02020603050405020304" pitchFamily="18" charset="0"/>
            </a:endParaRPr>
          </a:p>
        </p:txBody>
      </p:sp>
      <p:sp>
        <p:nvSpPr>
          <p:cNvPr id="11" name="Shape 7"/>
          <p:cNvSpPr/>
          <p:nvPr/>
        </p:nvSpPr>
        <p:spPr>
          <a:xfrm>
            <a:off x="793790" y="4922758"/>
            <a:ext cx="510302" cy="510302"/>
          </a:xfrm>
          <a:prstGeom prst="roundRect">
            <a:avLst>
              <a:gd name="adj" fmla="val 66675"/>
            </a:avLst>
          </a:prstGeom>
          <a:solidFill>
            <a:srgbClr val="E6F7FF"/>
          </a:solidFill>
          <a:ln w="7620">
            <a:solidFill>
              <a:srgbClr val="B3D5E4"/>
            </a:solidFill>
            <a:prstDash val="solid"/>
          </a:ln>
        </p:spPr>
      </p:sp>
      <p:pic>
        <p:nvPicPr>
          <p:cNvPr id="12" name="Image 2" descr="preencoded.png"/>
          <p:cNvPicPr>
            <a:picLocks noChangeAspect="1"/>
          </p:cNvPicPr>
          <p:nvPr/>
        </p:nvPicPr>
        <p:blipFill>
          <a:blip r:embed="rId5"/>
          <a:stretch>
            <a:fillRect/>
          </a:stretch>
        </p:blipFill>
        <p:spPr>
          <a:xfrm>
            <a:off x="878860" y="4965263"/>
            <a:ext cx="340162" cy="425291"/>
          </a:xfrm>
          <a:prstGeom prst="rect">
            <a:avLst/>
          </a:prstGeom>
        </p:spPr>
      </p:pic>
      <p:sp>
        <p:nvSpPr>
          <p:cNvPr id="13" name="Text 8"/>
          <p:cNvSpPr/>
          <p:nvPr/>
        </p:nvSpPr>
        <p:spPr>
          <a:xfrm>
            <a:off x="1530906" y="5000625"/>
            <a:ext cx="3165515" cy="354330"/>
          </a:xfrm>
          <a:prstGeom prst="rect">
            <a:avLst/>
          </a:prstGeom>
          <a:noFill/>
          <a:ln/>
        </p:spPr>
        <p:txBody>
          <a:bodyPr wrap="none" lIns="0" tIns="0" rIns="0" bIns="0" rtlCol="0" anchor="t"/>
          <a:lstStyle/>
          <a:p>
            <a:pPr marL="0" indent="0" algn="l">
              <a:lnSpc>
                <a:spcPts val="275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AI-based Auto-Scaling</a:t>
            </a:r>
            <a:endParaRPr lang="en-US" sz="2400" dirty="0">
              <a:latin typeface="Times New Roman" panose="02020603050405020304" pitchFamily="18" charset="0"/>
              <a:cs typeface="Times New Roman" panose="02020603050405020304" pitchFamily="18" charset="0"/>
            </a:endParaRPr>
          </a:p>
        </p:txBody>
      </p:sp>
      <p:sp>
        <p:nvSpPr>
          <p:cNvPr id="14" name="Text 9"/>
          <p:cNvSpPr/>
          <p:nvPr/>
        </p:nvSpPr>
        <p:spPr>
          <a:xfrm>
            <a:off x="1530906" y="5491043"/>
            <a:ext cx="5642491" cy="1088708"/>
          </a:xfrm>
          <a:prstGeom prst="rect">
            <a:avLst/>
          </a:prstGeom>
          <a:noFill/>
          <a:ln/>
        </p:spPr>
        <p:txBody>
          <a:bodyPr wrap="square" lIns="0" tIns="0" rIns="0" bIns="0" rtlCol="0" anchor="t"/>
          <a:lstStyle/>
          <a:p>
            <a:pPr marL="0" indent="0" algn="l">
              <a:lnSpc>
                <a:spcPts val="285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AI algorithms are crucial for optimizing resource allocation, ensuring efficient performance and cost management in dynamic cloud infrastructures.</a:t>
            </a:r>
            <a:endParaRPr lang="en-US" sz="2400" dirty="0">
              <a:latin typeface="Times New Roman" panose="02020603050405020304" pitchFamily="18" charset="0"/>
              <a:cs typeface="Times New Roman" panose="02020603050405020304" pitchFamily="18" charset="0"/>
            </a:endParaRPr>
          </a:p>
        </p:txBody>
      </p:sp>
      <p:sp>
        <p:nvSpPr>
          <p:cNvPr id="15" name="Shape 10"/>
          <p:cNvSpPr/>
          <p:nvPr/>
        </p:nvSpPr>
        <p:spPr>
          <a:xfrm>
            <a:off x="7456884" y="4922758"/>
            <a:ext cx="510302" cy="510302"/>
          </a:xfrm>
          <a:prstGeom prst="roundRect">
            <a:avLst>
              <a:gd name="adj" fmla="val 66675"/>
            </a:avLst>
          </a:prstGeom>
          <a:solidFill>
            <a:srgbClr val="E6F7FF"/>
          </a:solidFill>
          <a:ln w="7620">
            <a:solidFill>
              <a:srgbClr val="B3D5E4"/>
            </a:solidFill>
            <a:prstDash val="solid"/>
          </a:ln>
        </p:spPr>
      </p:sp>
      <p:pic>
        <p:nvPicPr>
          <p:cNvPr id="16" name="Image 3" descr="preencoded.png"/>
          <p:cNvPicPr>
            <a:picLocks noChangeAspect="1"/>
          </p:cNvPicPr>
          <p:nvPr/>
        </p:nvPicPr>
        <p:blipFill>
          <a:blip r:embed="rId6"/>
          <a:stretch>
            <a:fillRect/>
          </a:stretch>
        </p:blipFill>
        <p:spPr>
          <a:xfrm>
            <a:off x="7541955" y="4965263"/>
            <a:ext cx="340162" cy="425291"/>
          </a:xfrm>
          <a:prstGeom prst="rect">
            <a:avLst/>
          </a:prstGeom>
        </p:spPr>
      </p:pic>
      <p:sp>
        <p:nvSpPr>
          <p:cNvPr id="17" name="Text 11"/>
          <p:cNvSpPr/>
          <p:nvPr/>
        </p:nvSpPr>
        <p:spPr>
          <a:xfrm>
            <a:off x="8194000" y="5000625"/>
            <a:ext cx="4624983" cy="354330"/>
          </a:xfrm>
          <a:prstGeom prst="rect">
            <a:avLst/>
          </a:prstGeom>
          <a:noFill/>
          <a:ln/>
        </p:spPr>
        <p:txBody>
          <a:bodyPr wrap="none" lIns="0" tIns="0" rIns="0" bIns="0" rtlCol="0" anchor="t"/>
          <a:lstStyle/>
          <a:p>
            <a:pPr marL="0" indent="0" algn="l">
              <a:lnSpc>
                <a:spcPts val="275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Gap in Comprehensive Solutions</a:t>
            </a:r>
            <a:endParaRPr lang="en-US" sz="2400" dirty="0">
              <a:latin typeface="Times New Roman" panose="02020603050405020304" pitchFamily="18" charset="0"/>
              <a:cs typeface="Times New Roman" panose="02020603050405020304" pitchFamily="18" charset="0"/>
            </a:endParaRPr>
          </a:p>
        </p:txBody>
      </p:sp>
      <p:sp>
        <p:nvSpPr>
          <p:cNvPr id="18" name="Text 12"/>
          <p:cNvSpPr/>
          <p:nvPr/>
        </p:nvSpPr>
        <p:spPr>
          <a:xfrm>
            <a:off x="8194000" y="5491043"/>
            <a:ext cx="5642610" cy="1088708"/>
          </a:xfrm>
          <a:prstGeom prst="rect">
            <a:avLst/>
          </a:prstGeom>
          <a:noFill/>
          <a:ln/>
        </p:spPr>
        <p:txBody>
          <a:bodyPr wrap="square" lIns="0" tIns="0" rIns="0" bIns="0" rtlCol="0" anchor="t"/>
          <a:lstStyle/>
          <a:p>
            <a:pPr marL="0" indent="0" algn="l">
              <a:lnSpc>
                <a:spcPts val="285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While individual components exist, a significant gap remains for a fully integrated, autonomous cloud security framework.</a:t>
            </a:r>
            <a:endParaRPr lang="en-US" sz="24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BD928794-1CBA-5865-CA95-11E8AB8E4C7C}"/>
              </a:ext>
            </a:extLst>
          </p:cNvPr>
          <p:cNvPicPr>
            <a:picLocks noChangeAspect="1"/>
          </p:cNvPicPr>
          <p:nvPr/>
        </p:nvPicPr>
        <p:blipFill>
          <a:blip r:embed="rId7"/>
          <a:stretch>
            <a:fillRect/>
          </a:stretch>
        </p:blipFill>
        <p:spPr>
          <a:xfrm>
            <a:off x="12553660" y="7756426"/>
            <a:ext cx="2076740" cy="3891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28268" y="342662"/>
            <a:ext cx="4228386" cy="248483"/>
          </a:xfrm>
          <a:prstGeom prst="rect">
            <a:avLst/>
          </a:prstGeom>
          <a:noFill/>
          <a:ln/>
        </p:spPr>
        <p:txBody>
          <a:bodyPr wrap="none" lIns="0" tIns="0" rIns="0" bIns="0" rtlCol="0" anchor="t"/>
          <a:lstStyle/>
          <a:p>
            <a:pPr marL="0" indent="0" algn="l">
              <a:lnSpc>
                <a:spcPts val="19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Research Foundation Model: Methodology</a:t>
            </a:r>
            <a:endParaRPr lang="en-US" sz="2000" dirty="0">
              <a:latin typeface="Times New Roman" panose="02020603050405020304" pitchFamily="18" charset="0"/>
              <a:cs typeface="Times New Roman" panose="02020603050405020304" pitchFamily="18" charset="0"/>
            </a:endParaRPr>
          </a:p>
        </p:txBody>
      </p:sp>
      <p:sp>
        <p:nvSpPr>
          <p:cNvPr id="3" name="Text 1"/>
          <p:cNvSpPr/>
          <p:nvPr/>
        </p:nvSpPr>
        <p:spPr>
          <a:xfrm>
            <a:off x="428268" y="750213"/>
            <a:ext cx="13773864" cy="127159"/>
          </a:xfrm>
          <a:prstGeom prst="rect">
            <a:avLst/>
          </a:prstGeom>
          <a:noFill/>
          <a:ln/>
        </p:spPr>
        <p:txBody>
          <a:bodyPr wrap="none" lIns="0" tIns="0" rIns="0" bIns="0" rtlCol="0" anchor="t"/>
          <a:lstStyle/>
          <a:p>
            <a:pPr marL="0" indent="0" algn="l">
              <a:lnSpc>
                <a:spcPts val="10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Our research employs a robust methodology to systematically investigate the critical need for autonomous cloud security, ensuring </a:t>
            </a:r>
          </a:p>
          <a:p>
            <a:pPr marL="0" indent="0" algn="l">
              <a:lnSpc>
                <a:spcPts val="1000"/>
              </a:lnSpc>
              <a:buNone/>
            </a:pPr>
            <a:endParaRPr lang="en-US" sz="2000" dirty="0">
              <a:solidFill>
                <a:srgbClr val="5B6E8C"/>
              </a:solidFill>
              <a:latin typeface="Times New Roman" panose="02020603050405020304" pitchFamily="18" charset="0"/>
              <a:ea typeface="Manrope" pitchFamily="34" charset="-122"/>
              <a:cs typeface="Times New Roman" panose="02020603050405020304" pitchFamily="18" charset="0"/>
            </a:endParaRPr>
          </a:p>
          <a:p>
            <a:pPr marL="0" indent="0" algn="l">
              <a:lnSpc>
                <a:spcPts val="10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credible and generalizable findings.</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468035" y="1310739"/>
            <a:ext cx="2165747" cy="198834"/>
          </a:xfrm>
          <a:prstGeom prst="rect">
            <a:avLst/>
          </a:prstGeom>
          <a:noFill/>
          <a:ln/>
        </p:spPr>
        <p:txBody>
          <a:bodyPr wrap="none" lIns="0" tIns="0" rIns="0" bIns="0" rtlCol="0" anchor="t"/>
          <a:lstStyle/>
          <a:p>
            <a:pPr marL="0" indent="0" algn="l">
              <a:lnSpc>
                <a:spcPts val="15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Toulmin Model Application</a:t>
            </a:r>
            <a:endParaRPr lang="en-US" sz="2000" dirty="0">
              <a:latin typeface="Times New Roman" panose="02020603050405020304" pitchFamily="18" charset="0"/>
              <a:cs typeface="Times New Roman" panose="02020603050405020304" pitchFamily="18" charset="0"/>
            </a:endParaRPr>
          </a:p>
        </p:txBody>
      </p:sp>
      <p:sp>
        <p:nvSpPr>
          <p:cNvPr id="5" name="Shape 3"/>
          <p:cNvSpPr/>
          <p:nvPr/>
        </p:nvSpPr>
        <p:spPr>
          <a:xfrm>
            <a:off x="418326" y="1651292"/>
            <a:ext cx="178951" cy="178951"/>
          </a:xfrm>
          <a:prstGeom prst="roundRect">
            <a:avLst>
              <a:gd name="adj" fmla="val 66672"/>
            </a:avLst>
          </a:prstGeom>
          <a:solidFill>
            <a:srgbClr val="E6F7FF"/>
          </a:solidFill>
          <a:ln w="7620">
            <a:solidFill>
              <a:srgbClr val="B3D5E4"/>
            </a:solidFill>
            <a:prstDash val="solid"/>
          </a:ln>
        </p:spPr>
      </p:sp>
      <p:sp>
        <p:nvSpPr>
          <p:cNvPr id="6" name="Text 4"/>
          <p:cNvSpPr/>
          <p:nvPr/>
        </p:nvSpPr>
        <p:spPr>
          <a:xfrm>
            <a:off x="686753" y="1723579"/>
            <a:ext cx="994172" cy="124182"/>
          </a:xfrm>
          <a:prstGeom prst="rect">
            <a:avLst/>
          </a:prstGeom>
          <a:noFill/>
          <a:ln/>
        </p:spPr>
        <p:txBody>
          <a:bodyPr wrap="none" lIns="0" tIns="0" rIns="0" bIns="0" rtlCol="0" anchor="t"/>
          <a:lstStyle/>
          <a:p>
            <a:pPr marL="0" indent="0" algn="l">
              <a:lnSpc>
                <a:spcPts val="9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Claims</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686753" y="1995294"/>
            <a:ext cx="6578679" cy="127159"/>
          </a:xfrm>
          <a:prstGeom prst="rect">
            <a:avLst/>
          </a:prstGeom>
          <a:noFill/>
          <a:ln/>
        </p:spPr>
        <p:txBody>
          <a:bodyPr wrap="none" lIns="0" tIns="0" rIns="0" bIns="0" rtlCol="0" anchor="t"/>
          <a:lstStyle/>
          <a:p>
            <a:pPr marL="0" indent="0" algn="l">
              <a:lnSpc>
                <a:spcPts val="10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Assertions about autonomous cloud infrastructures.</a:t>
            </a:r>
            <a:endParaRPr lang="en-US" sz="2000" dirty="0">
              <a:latin typeface="Times New Roman" panose="02020603050405020304" pitchFamily="18" charset="0"/>
              <a:cs typeface="Times New Roman" panose="02020603050405020304" pitchFamily="18" charset="0"/>
            </a:endParaRPr>
          </a:p>
        </p:txBody>
      </p:sp>
      <p:sp>
        <p:nvSpPr>
          <p:cNvPr id="8" name="Shape 6"/>
          <p:cNvSpPr/>
          <p:nvPr/>
        </p:nvSpPr>
        <p:spPr>
          <a:xfrm>
            <a:off x="8167736" y="1643918"/>
            <a:ext cx="178951" cy="178951"/>
          </a:xfrm>
          <a:prstGeom prst="roundRect">
            <a:avLst>
              <a:gd name="adj" fmla="val 66672"/>
            </a:avLst>
          </a:prstGeom>
          <a:solidFill>
            <a:srgbClr val="E6F7FF"/>
          </a:solidFill>
          <a:ln w="7620">
            <a:solidFill>
              <a:srgbClr val="B3D5E4"/>
            </a:solidFill>
            <a:prstDash val="solid"/>
          </a:ln>
        </p:spPr>
      </p:sp>
      <p:sp>
        <p:nvSpPr>
          <p:cNvPr id="9" name="Text 7"/>
          <p:cNvSpPr/>
          <p:nvPr/>
        </p:nvSpPr>
        <p:spPr>
          <a:xfrm>
            <a:off x="8426221" y="1698687"/>
            <a:ext cx="994172" cy="124182"/>
          </a:xfrm>
          <a:prstGeom prst="rect">
            <a:avLst/>
          </a:prstGeom>
          <a:noFill/>
          <a:ln/>
        </p:spPr>
        <p:txBody>
          <a:bodyPr wrap="none" lIns="0" tIns="0" rIns="0" bIns="0" rtlCol="0" anchor="t"/>
          <a:lstStyle/>
          <a:p>
            <a:pPr marL="0" indent="0" algn="l">
              <a:lnSpc>
                <a:spcPts val="9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Data (Evidence)</a:t>
            </a:r>
            <a:endParaRPr lang="en-US" sz="2000" dirty="0">
              <a:latin typeface="Times New Roman" panose="02020603050405020304" pitchFamily="18" charset="0"/>
              <a:cs typeface="Times New Roman" panose="02020603050405020304" pitchFamily="18" charset="0"/>
            </a:endParaRPr>
          </a:p>
        </p:txBody>
      </p:sp>
      <p:sp>
        <p:nvSpPr>
          <p:cNvPr id="10" name="Text 8"/>
          <p:cNvSpPr/>
          <p:nvPr/>
        </p:nvSpPr>
        <p:spPr>
          <a:xfrm>
            <a:off x="8426221" y="1939148"/>
            <a:ext cx="6578798" cy="127159"/>
          </a:xfrm>
          <a:prstGeom prst="rect">
            <a:avLst/>
          </a:prstGeom>
          <a:noFill/>
          <a:ln/>
        </p:spPr>
        <p:txBody>
          <a:bodyPr wrap="none" lIns="0" tIns="0" rIns="0" bIns="0" rtlCol="0" anchor="t"/>
          <a:lstStyle/>
          <a:p>
            <a:pPr marL="0" indent="0" algn="l">
              <a:lnSpc>
                <a:spcPts val="10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Empirical evidence from industry practices, case studies,</a:t>
            </a:r>
          </a:p>
          <a:p>
            <a:pPr marL="0" indent="0" algn="l">
              <a:lnSpc>
                <a:spcPts val="10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 </a:t>
            </a:r>
          </a:p>
          <a:p>
            <a:pPr marL="0" indent="0" algn="l">
              <a:lnSpc>
                <a:spcPts val="10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and security incidents.</a:t>
            </a:r>
            <a:endParaRPr lang="en-US" sz="2000" dirty="0">
              <a:latin typeface="Times New Roman" panose="02020603050405020304" pitchFamily="18" charset="0"/>
              <a:cs typeface="Times New Roman" panose="02020603050405020304" pitchFamily="18" charset="0"/>
            </a:endParaRPr>
          </a:p>
        </p:txBody>
      </p:sp>
      <p:sp>
        <p:nvSpPr>
          <p:cNvPr id="11" name="Shape 9"/>
          <p:cNvSpPr/>
          <p:nvPr/>
        </p:nvSpPr>
        <p:spPr>
          <a:xfrm>
            <a:off x="428268" y="2181612"/>
            <a:ext cx="178951" cy="178951"/>
          </a:xfrm>
          <a:prstGeom prst="roundRect">
            <a:avLst>
              <a:gd name="adj" fmla="val 66672"/>
            </a:avLst>
          </a:prstGeom>
          <a:solidFill>
            <a:srgbClr val="E6F7FF"/>
          </a:solidFill>
          <a:ln w="7620">
            <a:solidFill>
              <a:srgbClr val="B3D5E4"/>
            </a:solidFill>
            <a:prstDash val="solid"/>
          </a:ln>
        </p:spPr>
      </p:sp>
      <p:sp>
        <p:nvSpPr>
          <p:cNvPr id="12" name="Text 10"/>
          <p:cNvSpPr/>
          <p:nvPr/>
        </p:nvSpPr>
        <p:spPr>
          <a:xfrm>
            <a:off x="686753" y="2277219"/>
            <a:ext cx="994172" cy="124182"/>
          </a:xfrm>
          <a:prstGeom prst="rect">
            <a:avLst/>
          </a:prstGeom>
          <a:noFill/>
          <a:ln/>
        </p:spPr>
        <p:txBody>
          <a:bodyPr wrap="none" lIns="0" tIns="0" rIns="0" bIns="0" rtlCol="0" anchor="t"/>
          <a:lstStyle/>
          <a:p>
            <a:pPr marL="0" indent="0" algn="l">
              <a:lnSpc>
                <a:spcPts val="9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Warrants</a:t>
            </a:r>
            <a:endParaRPr lang="en-US" sz="2000" dirty="0">
              <a:latin typeface="Times New Roman" panose="02020603050405020304" pitchFamily="18" charset="0"/>
              <a:cs typeface="Times New Roman" panose="02020603050405020304" pitchFamily="18" charset="0"/>
            </a:endParaRPr>
          </a:p>
        </p:txBody>
      </p:sp>
      <p:sp>
        <p:nvSpPr>
          <p:cNvPr id="13" name="Text 11"/>
          <p:cNvSpPr/>
          <p:nvPr/>
        </p:nvSpPr>
        <p:spPr>
          <a:xfrm>
            <a:off x="686753" y="2502435"/>
            <a:ext cx="6578679" cy="127159"/>
          </a:xfrm>
          <a:prstGeom prst="rect">
            <a:avLst/>
          </a:prstGeom>
          <a:noFill/>
          <a:ln/>
        </p:spPr>
        <p:txBody>
          <a:bodyPr wrap="none" lIns="0" tIns="0" rIns="0" bIns="0" rtlCol="0" anchor="t"/>
          <a:lstStyle/>
          <a:p>
            <a:pPr marL="0" indent="0" algn="l">
              <a:lnSpc>
                <a:spcPts val="10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Logical bridges connecting data to claims, based on security </a:t>
            </a:r>
          </a:p>
          <a:p>
            <a:pPr marL="0" indent="0" algn="l">
              <a:lnSpc>
                <a:spcPts val="1000"/>
              </a:lnSpc>
              <a:buNone/>
            </a:pPr>
            <a:endParaRPr lang="en-US" sz="2000" dirty="0">
              <a:solidFill>
                <a:srgbClr val="5B6E8C"/>
              </a:solidFill>
              <a:latin typeface="Times New Roman" panose="02020603050405020304" pitchFamily="18" charset="0"/>
              <a:ea typeface="Manrope" pitchFamily="34" charset="-122"/>
              <a:cs typeface="Times New Roman" panose="02020603050405020304" pitchFamily="18" charset="0"/>
            </a:endParaRPr>
          </a:p>
          <a:p>
            <a:pPr marL="0" indent="0" algn="l">
              <a:lnSpc>
                <a:spcPts val="10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principles.</a:t>
            </a:r>
            <a:endParaRPr lang="en-US" sz="2000" dirty="0">
              <a:latin typeface="Times New Roman" panose="02020603050405020304" pitchFamily="18" charset="0"/>
              <a:cs typeface="Times New Roman" panose="02020603050405020304" pitchFamily="18" charset="0"/>
            </a:endParaRPr>
          </a:p>
        </p:txBody>
      </p:sp>
      <p:sp>
        <p:nvSpPr>
          <p:cNvPr id="14" name="Shape 12"/>
          <p:cNvSpPr/>
          <p:nvPr/>
        </p:nvSpPr>
        <p:spPr>
          <a:xfrm>
            <a:off x="8151971" y="2405574"/>
            <a:ext cx="178951" cy="178951"/>
          </a:xfrm>
          <a:prstGeom prst="roundRect">
            <a:avLst>
              <a:gd name="adj" fmla="val 66672"/>
            </a:avLst>
          </a:prstGeom>
          <a:solidFill>
            <a:srgbClr val="E6F7FF"/>
          </a:solidFill>
          <a:ln w="7620">
            <a:solidFill>
              <a:srgbClr val="B3D5E4"/>
            </a:solidFill>
            <a:prstDash val="solid"/>
          </a:ln>
        </p:spPr>
      </p:sp>
      <p:sp>
        <p:nvSpPr>
          <p:cNvPr id="15" name="Text 13"/>
          <p:cNvSpPr/>
          <p:nvPr/>
        </p:nvSpPr>
        <p:spPr>
          <a:xfrm>
            <a:off x="8426221" y="2460343"/>
            <a:ext cx="994172" cy="124182"/>
          </a:xfrm>
          <a:prstGeom prst="rect">
            <a:avLst/>
          </a:prstGeom>
          <a:noFill/>
          <a:ln/>
        </p:spPr>
        <p:txBody>
          <a:bodyPr wrap="none" lIns="0" tIns="0" rIns="0" bIns="0" rtlCol="0" anchor="t"/>
          <a:lstStyle/>
          <a:p>
            <a:pPr marL="0" indent="0" algn="l">
              <a:lnSpc>
                <a:spcPts val="9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Backing</a:t>
            </a:r>
            <a:endParaRPr lang="en-US" sz="2000" dirty="0">
              <a:latin typeface="Times New Roman" panose="02020603050405020304" pitchFamily="18" charset="0"/>
              <a:cs typeface="Times New Roman" panose="02020603050405020304" pitchFamily="18" charset="0"/>
            </a:endParaRPr>
          </a:p>
        </p:txBody>
      </p:sp>
      <p:sp>
        <p:nvSpPr>
          <p:cNvPr id="16" name="Text 14"/>
          <p:cNvSpPr/>
          <p:nvPr/>
        </p:nvSpPr>
        <p:spPr>
          <a:xfrm>
            <a:off x="8426221" y="2696384"/>
            <a:ext cx="6578798" cy="127159"/>
          </a:xfrm>
          <a:prstGeom prst="rect">
            <a:avLst/>
          </a:prstGeom>
          <a:noFill/>
          <a:ln/>
        </p:spPr>
        <p:txBody>
          <a:bodyPr wrap="none" lIns="0" tIns="0" rIns="0" bIns="0" rtlCol="0" anchor="t"/>
          <a:lstStyle/>
          <a:p>
            <a:pPr marL="0" indent="0" algn="l">
              <a:lnSpc>
                <a:spcPts val="10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Prior research, academic literature, and expert opinions </a:t>
            </a:r>
          </a:p>
          <a:p>
            <a:pPr marL="0" indent="0" algn="l">
              <a:lnSpc>
                <a:spcPts val="1000"/>
              </a:lnSpc>
              <a:buNone/>
            </a:pPr>
            <a:endParaRPr lang="en-US" sz="2000" dirty="0">
              <a:solidFill>
                <a:srgbClr val="5B6E8C"/>
              </a:solidFill>
              <a:latin typeface="Times New Roman" panose="02020603050405020304" pitchFamily="18" charset="0"/>
              <a:ea typeface="Manrope" pitchFamily="34" charset="-122"/>
              <a:cs typeface="Times New Roman" panose="02020603050405020304" pitchFamily="18" charset="0"/>
            </a:endParaRPr>
          </a:p>
          <a:p>
            <a:pPr marL="0" indent="0" algn="l">
              <a:lnSpc>
                <a:spcPts val="10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supporting warrants.</a:t>
            </a:r>
            <a:endParaRPr lang="en-US" sz="2000" dirty="0">
              <a:latin typeface="Times New Roman" panose="02020603050405020304" pitchFamily="18" charset="0"/>
              <a:cs typeface="Times New Roman" panose="02020603050405020304" pitchFamily="18" charset="0"/>
            </a:endParaRPr>
          </a:p>
        </p:txBody>
      </p:sp>
      <p:sp>
        <p:nvSpPr>
          <p:cNvPr id="17" name="Shape 15"/>
          <p:cNvSpPr/>
          <p:nvPr/>
        </p:nvSpPr>
        <p:spPr>
          <a:xfrm>
            <a:off x="428268" y="2925401"/>
            <a:ext cx="178951" cy="178951"/>
          </a:xfrm>
          <a:prstGeom prst="roundRect">
            <a:avLst>
              <a:gd name="adj" fmla="val 66672"/>
            </a:avLst>
          </a:prstGeom>
          <a:solidFill>
            <a:srgbClr val="E6F7FF"/>
          </a:solidFill>
          <a:ln w="7620">
            <a:solidFill>
              <a:srgbClr val="B3D5E4"/>
            </a:solidFill>
            <a:prstDash val="solid"/>
          </a:ln>
        </p:spPr>
      </p:sp>
      <p:sp>
        <p:nvSpPr>
          <p:cNvPr id="18" name="Text 16"/>
          <p:cNvSpPr/>
          <p:nvPr/>
        </p:nvSpPr>
        <p:spPr>
          <a:xfrm>
            <a:off x="686753" y="3008943"/>
            <a:ext cx="994172" cy="124182"/>
          </a:xfrm>
          <a:prstGeom prst="rect">
            <a:avLst/>
          </a:prstGeom>
          <a:noFill/>
          <a:ln/>
        </p:spPr>
        <p:txBody>
          <a:bodyPr wrap="none" lIns="0" tIns="0" rIns="0" bIns="0" rtlCol="0" anchor="t"/>
          <a:lstStyle/>
          <a:p>
            <a:pPr marL="0" indent="0" algn="l">
              <a:lnSpc>
                <a:spcPts val="9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Qualifiers</a:t>
            </a:r>
            <a:endParaRPr lang="en-US" sz="2000" dirty="0">
              <a:latin typeface="Times New Roman" panose="02020603050405020304" pitchFamily="18" charset="0"/>
              <a:cs typeface="Times New Roman" panose="02020603050405020304" pitchFamily="18" charset="0"/>
            </a:endParaRPr>
          </a:p>
        </p:txBody>
      </p:sp>
      <p:sp>
        <p:nvSpPr>
          <p:cNvPr id="19" name="Text 17"/>
          <p:cNvSpPr/>
          <p:nvPr/>
        </p:nvSpPr>
        <p:spPr>
          <a:xfrm>
            <a:off x="686753" y="3294911"/>
            <a:ext cx="6578679" cy="127159"/>
          </a:xfrm>
          <a:prstGeom prst="rect">
            <a:avLst/>
          </a:prstGeom>
          <a:noFill/>
          <a:ln/>
        </p:spPr>
        <p:txBody>
          <a:bodyPr wrap="none" lIns="0" tIns="0" rIns="0" bIns="0" rtlCol="0" anchor="t"/>
          <a:lstStyle/>
          <a:p>
            <a:pPr marL="0" indent="0" algn="l">
              <a:lnSpc>
                <a:spcPts val="10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Statements indicating claim strength, acknowledging limitations.</a:t>
            </a:r>
            <a:endParaRPr lang="en-US" sz="2000" dirty="0">
              <a:latin typeface="Times New Roman" panose="02020603050405020304" pitchFamily="18" charset="0"/>
              <a:cs typeface="Times New Roman" panose="02020603050405020304" pitchFamily="18" charset="0"/>
            </a:endParaRPr>
          </a:p>
        </p:txBody>
      </p:sp>
      <p:sp>
        <p:nvSpPr>
          <p:cNvPr id="20" name="Shape 18"/>
          <p:cNvSpPr/>
          <p:nvPr/>
        </p:nvSpPr>
        <p:spPr>
          <a:xfrm>
            <a:off x="8167736" y="3115960"/>
            <a:ext cx="178951" cy="178951"/>
          </a:xfrm>
          <a:prstGeom prst="roundRect">
            <a:avLst>
              <a:gd name="adj" fmla="val 66672"/>
            </a:avLst>
          </a:prstGeom>
          <a:solidFill>
            <a:srgbClr val="E6F7FF"/>
          </a:solidFill>
          <a:ln w="7620">
            <a:solidFill>
              <a:srgbClr val="B3D5E4"/>
            </a:solidFill>
            <a:prstDash val="solid"/>
          </a:ln>
        </p:spPr>
      </p:sp>
      <p:sp>
        <p:nvSpPr>
          <p:cNvPr id="21" name="Text 19"/>
          <p:cNvSpPr/>
          <p:nvPr/>
        </p:nvSpPr>
        <p:spPr>
          <a:xfrm>
            <a:off x="8426221" y="3196114"/>
            <a:ext cx="994172" cy="124182"/>
          </a:xfrm>
          <a:prstGeom prst="rect">
            <a:avLst/>
          </a:prstGeom>
          <a:noFill/>
          <a:ln/>
        </p:spPr>
        <p:txBody>
          <a:bodyPr wrap="none" lIns="0" tIns="0" rIns="0" bIns="0" rtlCol="0" anchor="t"/>
          <a:lstStyle/>
          <a:p>
            <a:pPr marL="0" indent="0" algn="l">
              <a:lnSpc>
                <a:spcPts val="9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Rebuttals</a:t>
            </a:r>
            <a:endParaRPr lang="en-US" sz="2000" dirty="0">
              <a:latin typeface="Times New Roman" panose="02020603050405020304" pitchFamily="18" charset="0"/>
              <a:cs typeface="Times New Roman" panose="02020603050405020304" pitchFamily="18" charset="0"/>
            </a:endParaRPr>
          </a:p>
        </p:txBody>
      </p:sp>
      <p:sp>
        <p:nvSpPr>
          <p:cNvPr id="22" name="Text 20"/>
          <p:cNvSpPr/>
          <p:nvPr/>
        </p:nvSpPr>
        <p:spPr>
          <a:xfrm>
            <a:off x="8426221" y="3431791"/>
            <a:ext cx="6578798" cy="127159"/>
          </a:xfrm>
          <a:prstGeom prst="rect">
            <a:avLst/>
          </a:prstGeom>
          <a:noFill/>
          <a:ln/>
        </p:spPr>
        <p:txBody>
          <a:bodyPr wrap="none" lIns="0" tIns="0" rIns="0" bIns="0" rtlCol="0" anchor="t"/>
          <a:lstStyle/>
          <a:p>
            <a:pPr marL="0" indent="0" algn="l">
              <a:lnSpc>
                <a:spcPts val="10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Addressing potential counterarguments to claims.</a:t>
            </a:r>
            <a:endParaRPr lang="en-US" sz="2000" dirty="0">
              <a:latin typeface="Times New Roman" panose="02020603050405020304" pitchFamily="18" charset="0"/>
              <a:cs typeface="Times New Roman" panose="02020603050405020304" pitchFamily="18" charset="0"/>
            </a:endParaRPr>
          </a:p>
        </p:txBody>
      </p:sp>
      <p:sp>
        <p:nvSpPr>
          <p:cNvPr id="41" name="Text 39"/>
          <p:cNvSpPr/>
          <p:nvPr/>
        </p:nvSpPr>
        <p:spPr>
          <a:xfrm>
            <a:off x="418326" y="3771383"/>
            <a:ext cx="2725222" cy="198834"/>
          </a:xfrm>
          <a:prstGeom prst="rect">
            <a:avLst/>
          </a:prstGeom>
          <a:noFill/>
          <a:ln/>
        </p:spPr>
        <p:txBody>
          <a:bodyPr wrap="none" lIns="0" tIns="0" rIns="0" bIns="0" rtlCol="0" anchor="t"/>
          <a:lstStyle/>
          <a:p>
            <a:pPr marL="0" indent="0" algn="l">
              <a:lnSpc>
                <a:spcPts val="15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Detailed Methodology Framework</a:t>
            </a:r>
            <a:endParaRPr lang="en-US" sz="2000" dirty="0">
              <a:latin typeface="Times New Roman" panose="02020603050405020304" pitchFamily="18" charset="0"/>
              <a:cs typeface="Times New Roman" panose="02020603050405020304" pitchFamily="18" charset="0"/>
            </a:endParaRPr>
          </a:p>
        </p:txBody>
      </p:sp>
      <p:sp>
        <p:nvSpPr>
          <p:cNvPr id="42" name="Text 40"/>
          <p:cNvSpPr/>
          <p:nvPr/>
        </p:nvSpPr>
        <p:spPr>
          <a:xfrm>
            <a:off x="428268" y="4122322"/>
            <a:ext cx="79534" cy="99417"/>
          </a:xfrm>
          <a:prstGeom prst="rect">
            <a:avLst/>
          </a:prstGeom>
          <a:noFill/>
          <a:ln/>
        </p:spPr>
        <p:txBody>
          <a:bodyPr wrap="none" lIns="0" tIns="0" rIns="0" bIns="0" rtlCol="0" anchor="t"/>
          <a:lstStyle/>
          <a:p>
            <a:pPr marL="0" indent="0" algn="l">
              <a:lnSpc>
                <a:spcPts val="1000"/>
              </a:lnSpc>
              <a:buNone/>
            </a:pPr>
            <a:r>
              <a:rPr lang="en-US" sz="2000" dirty="0">
                <a:solidFill>
                  <a:srgbClr val="5B6E8C"/>
                </a:solidFill>
                <a:latin typeface="Times New Roman" panose="02020603050405020304" pitchFamily="18" charset="0"/>
                <a:ea typeface="Alexandria Light" pitchFamily="34" charset="-122"/>
                <a:cs typeface="Times New Roman" panose="02020603050405020304" pitchFamily="18" charset="0"/>
              </a:rPr>
              <a:t>01</a:t>
            </a:r>
            <a:endParaRPr lang="en-US" sz="2000" dirty="0">
              <a:latin typeface="Times New Roman" panose="02020603050405020304" pitchFamily="18" charset="0"/>
              <a:cs typeface="Times New Roman" panose="02020603050405020304" pitchFamily="18" charset="0"/>
            </a:endParaRPr>
          </a:p>
        </p:txBody>
      </p:sp>
      <p:pic>
        <p:nvPicPr>
          <p:cNvPr id="43" name="Image 0" descr="preencoded.png"/>
          <p:cNvPicPr>
            <a:picLocks noChangeAspect="1"/>
          </p:cNvPicPr>
          <p:nvPr/>
        </p:nvPicPr>
        <p:blipFill>
          <a:blip r:embed="rId3"/>
          <a:stretch>
            <a:fillRect/>
          </a:stretch>
        </p:blipFill>
        <p:spPr>
          <a:xfrm>
            <a:off x="428268" y="4586059"/>
            <a:ext cx="4538186" cy="7620"/>
          </a:xfrm>
          <a:prstGeom prst="rect">
            <a:avLst/>
          </a:prstGeom>
        </p:spPr>
      </p:pic>
      <p:sp>
        <p:nvSpPr>
          <p:cNvPr id="44" name="Text 41"/>
          <p:cNvSpPr/>
          <p:nvPr/>
        </p:nvSpPr>
        <p:spPr>
          <a:xfrm>
            <a:off x="428268" y="4396506"/>
            <a:ext cx="1514713" cy="124182"/>
          </a:xfrm>
          <a:prstGeom prst="rect">
            <a:avLst/>
          </a:prstGeom>
          <a:noFill/>
          <a:ln/>
        </p:spPr>
        <p:txBody>
          <a:bodyPr wrap="none" lIns="0" tIns="0" rIns="0" bIns="0" rtlCol="0" anchor="t"/>
          <a:lstStyle/>
          <a:p>
            <a:pPr marL="0" indent="0" algn="l">
              <a:lnSpc>
                <a:spcPts val="9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Phase 1: Foundation &amp; Scoping</a:t>
            </a:r>
            <a:endParaRPr lang="en-US" sz="2000" dirty="0">
              <a:latin typeface="Times New Roman" panose="02020603050405020304" pitchFamily="18" charset="0"/>
              <a:cs typeface="Times New Roman" panose="02020603050405020304" pitchFamily="18" charset="0"/>
            </a:endParaRPr>
          </a:p>
        </p:txBody>
      </p:sp>
      <p:sp>
        <p:nvSpPr>
          <p:cNvPr id="45" name="Text 42"/>
          <p:cNvSpPr/>
          <p:nvPr/>
        </p:nvSpPr>
        <p:spPr>
          <a:xfrm>
            <a:off x="418326" y="4669284"/>
            <a:ext cx="4538186" cy="127159"/>
          </a:xfrm>
          <a:prstGeom prst="rect">
            <a:avLst/>
          </a:prstGeom>
          <a:noFill/>
          <a:ln/>
        </p:spPr>
        <p:txBody>
          <a:bodyPr wrap="none" lIns="0" tIns="0" rIns="0" bIns="0" rtlCol="0" anchor="t"/>
          <a:lstStyle/>
          <a:p>
            <a:pPr marL="0" indent="0" algn="l">
              <a:lnSpc>
                <a:spcPts val="10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Define research questions, literature review, and establish theoretical framework.</a:t>
            </a:r>
            <a:endParaRPr lang="en-US" sz="2000" dirty="0">
              <a:latin typeface="Times New Roman" panose="02020603050405020304" pitchFamily="18" charset="0"/>
              <a:cs typeface="Times New Roman" panose="02020603050405020304" pitchFamily="18" charset="0"/>
            </a:endParaRPr>
          </a:p>
        </p:txBody>
      </p:sp>
      <p:sp>
        <p:nvSpPr>
          <p:cNvPr id="46" name="Text 43"/>
          <p:cNvSpPr/>
          <p:nvPr/>
        </p:nvSpPr>
        <p:spPr>
          <a:xfrm>
            <a:off x="428268" y="5796863"/>
            <a:ext cx="79534" cy="99417"/>
          </a:xfrm>
          <a:prstGeom prst="rect">
            <a:avLst/>
          </a:prstGeom>
          <a:noFill/>
          <a:ln/>
        </p:spPr>
        <p:txBody>
          <a:bodyPr wrap="none" lIns="0" tIns="0" rIns="0" bIns="0" rtlCol="0" anchor="t"/>
          <a:lstStyle/>
          <a:p>
            <a:pPr marL="0" indent="0" algn="l">
              <a:lnSpc>
                <a:spcPts val="1000"/>
              </a:lnSpc>
              <a:buNone/>
            </a:pPr>
            <a:r>
              <a:rPr lang="en-US" sz="2000" dirty="0">
                <a:solidFill>
                  <a:srgbClr val="5B6E8C"/>
                </a:solidFill>
                <a:latin typeface="Times New Roman" panose="02020603050405020304" pitchFamily="18" charset="0"/>
                <a:ea typeface="Alexandria Light" pitchFamily="34" charset="-122"/>
                <a:cs typeface="Times New Roman" panose="02020603050405020304" pitchFamily="18" charset="0"/>
              </a:rPr>
              <a:t>03</a:t>
            </a:r>
            <a:endParaRPr lang="en-US" sz="2000" dirty="0">
              <a:latin typeface="Times New Roman" panose="02020603050405020304" pitchFamily="18" charset="0"/>
              <a:cs typeface="Times New Roman" panose="02020603050405020304" pitchFamily="18" charset="0"/>
            </a:endParaRPr>
          </a:p>
        </p:txBody>
      </p:sp>
      <p:pic>
        <p:nvPicPr>
          <p:cNvPr id="47" name="Image 1" descr="preencoded.png"/>
          <p:cNvPicPr>
            <a:picLocks noChangeAspect="1"/>
          </p:cNvPicPr>
          <p:nvPr/>
        </p:nvPicPr>
        <p:blipFill>
          <a:blip r:embed="rId3"/>
          <a:stretch>
            <a:fillRect/>
          </a:stretch>
        </p:blipFill>
        <p:spPr>
          <a:xfrm>
            <a:off x="428268" y="5924379"/>
            <a:ext cx="4538305" cy="7620"/>
          </a:xfrm>
          <a:prstGeom prst="rect">
            <a:avLst/>
          </a:prstGeom>
        </p:spPr>
      </p:pic>
      <p:sp>
        <p:nvSpPr>
          <p:cNvPr id="48" name="Text 44"/>
          <p:cNvSpPr/>
          <p:nvPr/>
        </p:nvSpPr>
        <p:spPr>
          <a:xfrm>
            <a:off x="428268" y="6023732"/>
            <a:ext cx="1258610" cy="124182"/>
          </a:xfrm>
          <a:prstGeom prst="rect">
            <a:avLst/>
          </a:prstGeom>
          <a:noFill/>
          <a:ln/>
        </p:spPr>
        <p:txBody>
          <a:bodyPr wrap="none" lIns="0" tIns="0" rIns="0" bIns="0" rtlCol="0" anchor="t"/>
          <a:lstStyle/>
          <a:p>
            <a:pPr marL="0" indent="0" algn="l">
              <a:lnSpc>
                <a:spcPts val="9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Phase 3: Data Acquisition</a:t>
            </a:r>
            <a:endParaRPr lang="en-US" sz="2000" dirty="0">
              <a:latin typeface="Times New Roman" panose="02020603050405020304" pitchFamily="18" charset="0"/>
              <a:cs typeface="Times New Roman" panose="02020603050405020304" pitchFamily="18" charset="0"/>
            </a:endParaRPr>
          </a:p>
        </p:txBody>
      </p:sp>
      <p:sp>
        <p:nvSpPr>
          <p:cNvPr id="49" name="Text 45"/>
          <p:cNvSpPr/>
          <p:nvPr/>
        </p:nvSpPr>
        <p:spPr>
          <a:xfrm>
            <a:off x="428149" y="6281584"/>
            <a:ext cx="4538305" cy="127159"/>
          </a:xfrm>
          <a:prstGeom prst="rect">
            <a:avLst/>
          </a:prstGeom>
          <a:noFill/>
          <a:ln/>
        </p:spPr>
        <p:txBody>
          <a:bodyPr wrap="none" lIns="0" tIns="0" rIns="0" bIns="0" rtlCol="0" anchor="t"/>
          <a:lstStyle/>
          <a:p>
            <a:pPr marL="0" indent="0" algn="l">
              <a:lnSpc>
                <a:spcPts val="10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Conduct expert interviews, distribute surveys, and gather case study documents.</a:t>
            </a:r>
            <a:endParaRPr lang="en-US" sz="2000" dirty="0">
              <a:latin typeface="Times New Roman" panose="02020603050405020304" pitchFamily="18" charset="0"/>
              <a:cs typeface="Times New Roman" panose="02020603050405020304" pitchFamily="18" charset="0"/>
            </a:endParaRPr>
          </a:p>
        </p:txBody>
      </p:sp>
      <p:sp>
        <p:nvSpPr>
          <p:cNvPr id="50" name="Text 46"/>
          <p:cNvSpPr/>
          <p:nvPr/>
        </p:nvSpPr>
        <p:spPr>
          <a:xfrm>
            <a:off x="428268" y="6493518"/>
            <a:ext cx="79534" cy="99417"/>
          </a:xfrm>
          <a:prstGeom prst="rect">
            <a:avLst/>
          </a:prstGeom>
          <a:noFill/>
          <a:ln/>
        </p:spPr>
        <p:txBody>
          <a:bodyPr wrap="none" lIns="0" tIns="0" rIns="0" bIns="0" rtlCol="0" anchor="t"/>
          <a:lstStyle/>
          <a:p>
            <a:pPr marL="0" indent="0" algn="l">
              <a:lnSpc>
                <a:spcPts val="1000"/>
              </a:lnSpc>
              <a:buNone/>
            </a:pPr>
            <a:r>
              <a:rPr lang="en-US" sz="2000" dirty="0">
                <a:solidFill>
                  <a:srgbClr val="5B6E8C"/>
                </a:solidFill>
                <a:latin typeface="Times New Roman" panose="02020603050405020304" pitchFamily="18" charset="0"/>
                <a:ea typeface="Alexandria Light" pitchFamily="34" charset="-122"/>
                <a:cs typeface="Times New Roman" panose="02020603050405020304" pitchFamily="18" charset="0"/>
              </a:rPr>
              <a:t>04</a:t>
            </a:r>
            <a:endParaRPr lang="en-US" sz="2000" dirty="0">
              <a:latin typeface="Times New Roman" panose="02020603050405020304" pitchFamily="18" charset="0"/>
              <a:cs typeface="Times New Roman" panose="02020603050405020304" pitchFamily="18" charset="0"/>
            </a:endParaRPr>
          </a:p>
        </p:txBody>
      </p:sp>
      <p:pic>
        <p:nvPicPr>
          <p:cNvPr id="51" name="Image 2" descr="preencoded.png"/>
          <p:cNvPicPr>
            <a:picLocks noChangeAspect="1"/>
          </p:cNvPicPr>
          <p:nvPr/>
        </p:nvPicPr>
        <p:blipFill>
          <a:blip r:embed="rId3"/>
          <a:stretch>
            <a:fillRect/>
          </a:stretch>
        </p:blipFill>
        <p:spPr>
          <a:xfrm>
            <a:off x="9670056" y="4520688"/>
            <a:ext cx="4538305" cy="7620"/>
          </a:xfrm>
          <a:prstGeom prst="rect">
            <a:avLst/>
          </a:prstGeom>
        </p:spPr>
      </p:pic>
      <p:sp>
        <p:nvSpPr>
          <p:cNvPr id="52" name="Text 47"/>
          <p:cNvSpPr/>
          <p:nvPr/>
        </p:nvSpPr>
        <p:spPr>
          <a:xfrm>
            <a:off x="428268" y="6731956"/>
            <a:ext cx="1661755" cy="124182"/>
          </a:xfrm>
          <a:prstGeom prst="rect">
            <a:avLst/>
          </a:prstGeom>
          <a:noFill/>
          <a:ln/>
        </p:spPr>
        <p:txBody>
          <a:bodyPr wrap="none" lIns="0" tIns="0" rIns="0" bIns="0" rtlCol="0" anchor="t"/>
          <a:lstStyle/>
          <a:p>
            <a:pPr marL="0" indent="0" algn="l">
              <a:lnSpc>
                <a:spcPts val="9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Phase 4: Analysis &amp; Interpretation</a:t>
            </a:r>
            <a:endParaRPr lang="en-US" sz="2000" dirty="0">
              <a:latin typeface="Times New Roman" panose="02020603050405020304" pitchFamily="18" charset="0"/>
              <a:cs typeface="Times New Roman" panose="02020603050405020304" pitchFamily="18" charset="0"/>
            </a:endParaRPr>
          </a:p>
        </p:txBody>
      </p:sp>
      <p:sp>
        <p:nvSpPr>
          <p:cNvPr id="53" name="Text 48"/>
          <p:cNvSpPr/>
          <p:nvPr/>
        </p:nvSpPr>
        <p:spPr>
          <a:xfrm>
            <a:off x="428268" y="6985876"/>
            <a:ext cx="4538305" cy="127159"/>
          </a:xfrm>
          <a:prstGeom prst="rect">
            <a:avLst/>
          </a:prstGeom>
          <a:noFill/>
          <a:ln/>
        </p:spPr>
        <p:txBody>
          <a:bodyPr wrap="none" lIns="0" tIns="0" rIns="0" bIns="0" rtlCol="0" anchor="t"/>
          <a:lstStyle/>
          <a:p>
            <a:pPr marL="0" indent="0" algn="l">
              <a:lnSpc>
                <a:spcPts val="10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Perform thematic and statistical analysis, synthesizing findings through the Toulmin framework.</a:t>
            </a:r>
            <a:endParaRPr lang="en-US" sz="2000" dirty="0">
              <a:latin typeface="Times New Roman" panose="02020603050405020304" pitchFamily="18" charset="0"/>
              <a:cs typeface="Times New Roman" panose="02020603050405020304" pitchFamily="18" charset="0"/>
            </a:endParaRPr>
          </a:p>
        </p:txBody>
      </p:sp>
      <p:sp>
        <p:nvSpPr>
          <p:cNvPr id="54" name="Text 49"/>
          <p:cNvSpPr/>
          <p:nvPr/>
        </p:nvSpPr>
        <p:spPr>
          <a:xfrm>
            <a:off x="418326" y="4957443"/>
            <a:ext cx="79534" cy="99417"/>
          </a:xfrm>
          <a:prstGeom prst="rect">
            <a:avLst/>
          </a:prstGeom>
          <a:noFill/>
          <a:ln/>
        </p:spPr>
        <p:txBody>
          <a:bodyPr wrap="none" lIns="0" tIns="0" rIns="0" bIns="0" rtlCol="0" anchor="t"/>
          <a:lstStyle/>
          <a:p>
            <a:pPr marL="0" indent="0" algn="l">
              <a:lnSpc>
                <a:spcPts val="1000"/>
              </a:lnSpc>
              <a:buNone/>
            </a:pPr>
            <a:r>
              <a:rPr lang="en-US" sz="2000" dirty="0">
                <a:solidFill>
                  <a:srgbClr val="5B6E8C"/>
                </a:solidFill>
                <a:latin typeface="Times New Roman" panose="02020603050405020304" pitchFamily="18" charset="0"/>
                <a:ea typeface="Alexandria Light" pitchFamily="34" charset="-122"/>
                <a:cs typeface="Times New Roman" panose="02020603050405020304" pitchFamily="18" charset="0"/>
              </a:rPr>
              <a:t>02</a:t>
            </a:r>
            <a:endParaRPr lang="en-US" sz="2000" dirty="0">
              <a:latin typeface="Times New Roman" panose="02020603050405020304" pitchFamily="18" charset="0"/>
              <a:cs typeface="Times New Roman" panose="02020603050405020304" pitchFamily="18" charset="0"/>
            </a:endParaRPr>
          </a:p>
        </p:txBody>
      </p:sp>
      <p:pic>
        <p:nvPicPr>
          <p:cNvPr id="55" name="Image 3" descr="preencoded.png"/>
          <p:cNvPicPr>
            <a:picLocks noChangeAspect="1"/>
          </p:cNvPicPr>
          <p:nvPr/>
        </p:nvPicPr>
        <p:blipFill>
          <a:blip r:embed="rId4"/>
          <a:stretch>
            <a:fillRect/>
          </a:stretch>
        </p:blipFill>
        <p:spPr>
          <a:xfrm>
            <a:off x="428268" y="5198874"/>
            <a:ext cx="6847165" cy="7620"/>
          </a:xfrm>
          <a:prstGeom prst="rect">
            <a:avLst/>
          </a:prstGeom>
        </p:spPr>
      </p:pic>
      <p:sp>
        <p:nvSpPr>
          <p:cNvPr id="56" name="Text 50"/>
          <p:cNvSpPr/>
          <p:nvPr/>
        </p:nvSpPr>
        <p:spPr>
          <a:xfrm>
            <a:off x="417331" y="5239655"/>
            <a:ext cx="1651278" cy="124182"/>
          </a:xfrm>
          <a:prstGeom prst="rect">
            <a:avLst/>
          </a:prstGeom>
          <a:noFill/>
          <a:ln/>
        </p:spPr>
        <p:txBody>
          <a:bodyPr wrap="none" lIns="0" tIns="0" rIns="0" bIns="0" rtlCol="0" anchor="t"/>
          <a:lstStyle/>
          <a:p>
            <a:pPr marL="0" indent="0" algn="l">
              <a:lnSpc>
                <a:spcPts val="9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Phase 2: Validation &amp; Refinement</a:t>
            </a:r>
            <a:endParaRPr lang="en-US" sz="2000" dirty="0">
              <a:latin typeface="Times New Roman" panose="02020603050405020304" pitchFamily="18" charset="0"/>
              <a:cs typeface="Times New Roman" panose="02020603050405020304" pitchFamily="18" charset="0"/>
            </a:endParaRPr>
          </a:p>
        </p:txBody>
      </p:sp>
      <p:sp>
        <p:nvSpPr>
          <p:cNvPr id="57" name="Text 51"/>
          <p:cNvSpPr/>
          <p:nvPr/>
        </p:nvSpPr>
        <p:spPr>
          <a:xfrm>
            <a:off x="417331" y="5506229"/>
            <a:ext cx="6847165" cy="127159"/>
          </a:xfrm>
          <a:prstGeom prst="rect">
            <a:avLst/>
          </a:prstGeom>
          <a:noFill/>
          <a:ln/>
        </p:spPr>
        <p:txBody>
          <a:bodyPr wrap="none" lIns="0" tIns="0" rIns="0" bIns="0" rtlCol="0" anchor="t"/>
          <a:lstStyle/>
          <a:p>
            <a:pPr marL="0" indent="0" algn="l">
              <a:lnSpc>
                <a:spcPts val="10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Apply triangulation, member checking, and expert review to validate and refine conclusions.</a:t>
            </a:r>
            <a:endParaRPr lang="en-US" sz="2000" dirty="0">
              <a:latin typeface="Times New Roman" panose="02020603050405020304" pitchFamily="18" charset="0"/>
              <a:cs typeface="Times New Roman" panose="02020603050405020304" pitchFamily="18" charset="0"/>
            </a:endParaRPr>
          </a:p>
        </p:txBody>
      </p:sp>
      <p:sp>
        <p:nvSpPr>
          <p:cNvPr id="58" name="Text 52"/>
          <p:cNvSpPr/>
          <p:nvPr/>
        </p:nvSpPr>
        <p:spPr>
          <a:xfrm>
            <a:off x="438745" y="7204594"/>
            <a:ext cx="79534" cy="99417"/>
          </a:xfrm>
          <a:prstGeom prst="rect">
            <a:avLst/>
          </a:prstGeom>
          <a:noFill/>
          <a:ln/>
        </p:spPr>
        <p:txBody>
          <a:bodyPr wrap="none" lIns="0" tIns="0" rIns="0" bIns="0" rtlCol="0" anchor="t"/>
          <a:lstStyle/>
          <a:p>
            <a:pPr marL="0" indent="0" algn="l">
              <a:lnSpc>
                <a:spcPts val="1000"/>
              </a:lnSpc>
              <a:buNone/>
            </a:pPr>
            <a:r>
              <a:rPr lang="en-US" sz="2000" dirty="0">
                <a:solidFill>
                  <a:srgbClr val="5B6E8C"/>
                </a:solidFill>
                <a:latin typeface="Times New Roman" panose="02020603050405020304" pitchFamily="18" charset="0"/>
                <a:ea typeface="Alexandria Light" pitchFamily="34" charset="-122"/>
                <a:cs typeface="Times New Roman" panose="02020603050405020304" pitchFamily="18" charset="0"/>
              </a:rPr>
              <a:t>05</a:t>
            </a:r>
            <a:endParaRPr lang="en-US" sz="2000" dirty="0">
              <a:latin typeface="Times New Roman" panose="02020603050405020304" pitchFamily="18" charset="0"/>
              <a:cs typeface="Times New Roman" panose="02020603050405020304" pitchFamily="18" charset="0"/>
            </a:endParaRPr>
          </a:p>
        </p:txBody>
      </p:sp>
      <p:pic>
        <p:nvPicPr>
          <p:cNvPr id="59" name="Image 4" descr="preencoded.png"/>
          <p:cNvPicPr>
            <a:picLocks noChangeAspect="1"/>
          </p:cNvPicPr>
          <p:nvPr/>
        </p:nvPicPr>
        <p:blipFill>
          <a:blip r:embed="rId4"/>
          <a:stretch>
            <a:fillRect/>
          </a:stretch>
        </p:blipFill>
        <p:spPr>
          <a:xfrm>
            <a:off x="7361196" y="5133503"/>
            <a:ext cx="6847165" cy="7620"/>
          </a:xfrm>
          <a:prstGeom prst="rect">
            <a:avLst/>
          </a:prstGeom>
        </p:spPr>
      </p:pic>
      <p:sp>
        <p:nvSpPr>
          <p:cNvPr id="60" name="Text 53"/>
          <p:cNvSpPr/>
          <p:nvPr/>
        </p:nvSpPr>
        <p:spPr>
          <a:xfrm>
            <a:off x="438745" y="7467609"/>
            <a:ext cx="1772960" cy="124182"/>
          </a:xfrm>
          <a:prstGeom prst="rect">
            <a:avLst/>
          </a:prstGeom>
          <a:noFill/>
          <a:ln/>
        </p:spPr>
        <p:txBody>
          <a:bodyPr wrap="none" lIns="0" tIns="0" rIns="0" bIns="0" rtlCol="0" anchor="t"/>
          <a:lstStyle/>
          <a:p>
            <a:pPr marL="0" indent="0" algn="l">
              <a:lnSpc>
                <a:spcPts val="950"/>
              </a:lnSpc>
              <a:buNone/>
            </a:pPr>
            <a:r>
              <a:rPr lang="en-US" sz="2000" dirty="0">
                <a:solidFill>
                  <a:srgbClr val="5B6E8C"/>
                </a:solidFill>
                <a:latin typeface="Times New Roman" panose="02020603050405020304" pitchFamily="18" charset="0"/>
                <a:ea typeface="Alexandria Medium" pitchFamily="34" charset="-122"/>
                <a:cs typeface="Times New Roman" panose="02020603050405020304" pitchFamily="18" charset="0"/>
              </a:rPr>
              <a:t>Phase 5: Reporting &amp; Dissemination</a:t>
            </a:r>
            <a:endParaRPr lang="en-US" sz="2000" dirty="0">
              <a:latin typeface="Times New Roman" panose="02020603050405020304" pitchFamily="18" charset="0"/>
              <a:cs typeface="Times New Roman" panose="02020603050405020304" pitchFamily="18" charset="0"/>
            </a:endParaRPr>
          </a:p>
        </p:txBody>
      </p:sp>
      <p:sp>
        <p:nvSpPr>
          <p:cNvPr id="61" name="Text 54"/>
          <p:cNvSpPr/>
          <p:nvPr/>
        </p:nvSpPr>
        <p:spPr>
          <a:xfrm>
            <a:off x="417330" y="7759779"/>
            <a:ext cx="6847165" cy="127159"/>
          </a:xfrm>
          <a:prstGeom prst="rect">
            <a:avLst/>
          </a:prstGeom>
          <a:noFill/>
          <a:ln/>
        </p:spPr>
        <p:txBody>
          <a:bodyPr wrap="none" lIns="0" tIns="0" rIns="0" bIns="0" rtlCol="0" anchor="t"/>
          <a:lstStyle/>
          <a:p>
            <a:pPr marL="0" indent="0" algn="l">
              <a:lnSpc>
                <a:spcPts val="1000"/>
              </a:lnSpc>
              <a:buNone/>
            </a:pPr>
            <a:r>
              <a:rPr lang="en-US" sz="2000" dirty="0">
                <a:solidFill>
                  <a:srgbClr val="5B6E8C"/>
                </a:solidFill>
                <a:latin typeface="Times New Roman" panose="02020603050405020304" pitchFamily="18" charset="0"/>
                <a:ea typeface="Manrope" pitchFamily="34" charset="-122"/>
                <a:cs typeface="Times New Roman" panose="02020603050405020304" pitchFamily="18" charset="0"/>
              </a:rPr>
              <a:t>Compile comprehensive research report with recommendations and implications.</a:t>
            </a:r>
            <a:endParaRPr lang="en-US" sz="2000" dirty="0">
              <a:latin typeface="Times New Roman" panose="02020603050405020304" pitchFamily="18" charset="0"/>
              <a:cs typeface="Times New Roman" panose="02020603050405020304" pitchFamily="18" charset="0"/>
            </a:endParaRPr>
          </a:p>
        </p:txBody>
      </p:sp>
      <p:pic>
        <p:nvPicPr>
          <p:cNvPr id="65" name="Picture 64">
            <a:extLst>
              <a:ext uri="{FF2B5EF4-FFF2-40B4-BE49-F238E27FC236}">
                <a16:creationId xmlns:a16="http://schemas.microsoft.com/office/drawing/2014/main" id="{A0D52C33-9C39-ACB4-6E02-4DFD4E08509D}"/>
              </a:ext>
            </a:extLst>
          </p:cNvPr>
          <p:cNvPicPr>
            <a:picLocks noChangeAspect="1"/>
          </p:cNvPicPr>
          <p:nvPr/>
        </p:nvPicPr>
        <p:blipFill>
          <a:blip r:embed="rId5"/>
          <a:stretch>
            <a:fillRect/>
          </a:stretch>
        </p:blipFill>
        <p:spPr>
          <a:xfrm>
            <a:off x="12553660" y="7756426"/>
            <a:ext cx="2076740" cy="3891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21">
            <a:extLst>
              <a:ext uri="{FF2B5EF4-FFF2-40B4-BE49-F238E27FC236}">
                <a16:creationId xmlns:a16="http://schemas.microsoft.com/office/drawing/2014/main" id="{905FF562-BFAF-1A87-214E-0032DCA4BFDE}"/>
              </a:ext>
            </a:extLst>
          </p:cNvPr>
          <p:cNvSpPr/>
          <p:nvPr/>
        </p:nvSpPr>
        <p:spPr>
          <a:xfrm>
            <a:off x="428268" y="824079"/>
            <a:ext cx="1590794" cy="198834"/>
          </a:xfrm>
          <a:prstGeom prst="rect">
            <a:avLst/>
          </a:prstGeom>
          <a:noFill/>
          <a:ln/>
        </p:spPr>
        <p:txBody>
          <a:bodyPr wrap="none" lIns="0" tIns="0" rIns="0" bIns="0" rtlCol="0" anchor="t"/>
          <a:lstStyle/>
          <a:p>
            <a:pPr marL="0" indent="0" algn="l">
              <a:lnSpc>
                <a:spcPct val="150000"/>
              </a:lnSpc>
              <a:buNone/>
            </a:pPr>
            <a:r>
              <a:rPr lang="en-US" sz="2800" dirty="0">
                <a:solidFill>
                  <a:srgbClr val="5B6E8C"/>
                </a:solidFill>
                <a:latin typeface="Times New Roman" panose="02020603050405020304" pitchFamily="18" charset="0"/>
                <a:ea typeface="Alexandria Medium" pitchFamily="34" charset="-122"/>
                <a:cs typeface="Times New Roman" panose="02020603050405020304" pitchFamily="18" charset="0"/>
              </a:rPr>
              <a:t>Research Design</a:t>
            </a:r>
            <a:endParaRPr lang="en-US" sz="2800" dirty="0">
              <a:latin typeface="Times New Roman" panose="02020603050405020304" pitchFamily="18" charset="0"/>
              <a:cs typeface="Times New Roman" panose="02020603050405020304" pitchFamily="18" charset="0"/>
            </a:endParaRPr>
          </a:p>
        </p:txBody>
      </p:sp>
      <p:sp>
        <p:nvSpPr>
          <p:cNvPr id="24" name="Text 22">
            <a:extLst>
              <a:ext uri="{FF2B5EF4-FFF2-40B4-BE49-F238E27FC236}">
                <a16:creationId xmlns:a16="http://schemas.microsoft.com/office/drawing/2014/main" id="{5B3DEA7D-4501-FB2F-F2BB-58B9D5271629}"/>
              </a:ext>
            </a:extLst>
          </p:cNvPr>
          <p:cNvSpPr/>
          <p:nvPr/>
        </p:nvSpPr>
        <p:spPr>
          <a:xfrm>
            <a:off x="428268" y="1150572"/>
            <a:ext cx="13773864" cy="127159"/>
          </a:xfrm>
          <a:prstGeom prst="rect">
            <a:avLst/>
          </a:prstGeom>
          <a:noFill/>
          <a:ln/>
        </p:spPr>
        <p:txBody>
          <a:bodyPr wrap="none" lIns="0" tIns="0" rIns="0" bIns="0" rtlCol="0" anchor="t"/>
          <a:lstStyle/>
          <a:p>
            <a:pPr marL="0" indent="0" algn="l">
              <a:lnSpc>
                <a:spcPct val="15000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A mixed-methods design integrating qualitative and quantitative approaches for a holistic understanding:</a:t>
            </a:r>
            <a:endParaRPr lang="en-US" sz="2400" dirty="0">
              <a:latin typeface="Times New Roman" panose="02020603050405020304" pitchFamily="18" charset="0"/>
              <a:cs typeface="Times New Roman" panose="02020603050405020304" pitchFamily="18" charset="0"/>
            </a:endParaRPr>
          </a:p>
        </p:txBody>
      </p:sp>
      <p:sp>
        <p:nvSpPr>
          <p:cNvPr id="25" name="Text 23">
            <a:extLst>
              <a:ext uri="{FF2B5EF4-FFF2-40B4-BE49-F238E27FC236}">
                <a16:creationId xmlns:a16="http://schemas.microsoft.com/office/drawing/2014/main" id="{EF487BEB-E12C-141E-0527-757F18600366}"/>
              </a:ext>
            </a:extLst>
          </p:cNvPr>
          <p:cNvSpPr/>
          <p:nvPr/>
        </p:nvSpPr>
        <p:spPr>
          <a:xfrm>
            <a:off x="428268" y="1469838"/>
            <a:ext cx="13773864" cy="127159"/>
          </a:xfrm>
          <a:prstGeom prst="rect">
            <a:avLst/>
          </a:prstGeom>
          <a:noFill/>
          <a:ln/>
        </p:spPr>
        <p:txBody>
          <a:bodyPr wrap="none" lIns="0" tIns="0" rIns="0" bIns="0" rtlCol="0" anchor="t"/>
          <a:lstStyle/>
          <a:p>
            <a:pPr marL="342900" indent="-342900" algn="l">
              <a:lnSpc>
                <a:spcPct val="150000"/>
              </a:lnSpc>
              <a:buSzPct val="100000"/>
              <a:buChar char="•"/>
            </a:pPr>
            <a:r>
              <a:rPr lang="en-US" sz="2400" b="1" dirty="0">
                <a:solidFill>
                  <a:srgbClr val="5B6E8C"/>
                </a:solidFill>
                <a:latin typeface="Times New Roman" panose="02020603050405020304" pitchFamily="18" charset="0"/>
                <a:ea typeface="Manrope" pitchFamily="34" charset="-122"/>
                <a:cs typeface="Times New Roman" panose="02020603050405020304" pitchFamily="18" charset="0"/>
              </a:rPr>
              <a:t>Literature Review:</a:t>
            </a: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 Comprehensive review of existing academic and industry publications.</a:t>
            </a:r>
            <a:endParaRPr lang="en-US" sz="2400" dirty="0">
              <a:latin typeface="Times New Roman" panose="02020603050405020304" pitchFamily="18" charset="0"/>
              <a:cs typeface="Times New Roman" panose="02020603050405020304" pitchFamily="18" charset="0"/>
            </a:endParaRPr>
          </a:p>
        </p:txBody>
      </p:sp>
      <p:sp>
        <p:nvSpPr>
          <p:cNvPr id="26" name="Text 24">
            <a:extLst>
              <a:ext uri="{FF2B5EF4-FFF2-40B4-BE49-F238E27FC236}">
                <a16:creationId xmlns:a16="http://schemas.microsoft.com/office/drawing/2014/main" id="{A3C3240B-4E7D-FF2D-04E3-C5CAF1A35516}"/>
              </a:ext>
            </a:extLst>
          </p:cNvPr>
          <p:cNvSpPr/>
          <p:nvPr/>
        </p:nvSpPr>
        <p:spPr>
          <a:xfrm>
            <a:off x="428268" y="1760409"/>
            <a:ext cx="13773864" cy="127159"/>
          </a:xfrm>
          <a:prstGeom prst="rect">
            <a:avLst/>
          </a:prstGeom>
          <a:noFill/>
          <a:ln/>
        </p:spPr>
        <p:txBody>
          <a:bodyPr wrap="none" lIns="0" tIns="0" rIns="0" bIns="0" rtlCol="0" anchor="t"/>
          <a:lstStyle/>
          <a:p>
            <a:pPr marL="342900" indent="-342900" algn="l">
              <a:lnSpc>
                <a:spcPct val="150000"/>
              </a:lnSpc>
              <a:buSzPct val="100000"/>
              <a:buChar char="•"/>
            </a:pPr>
            <a:r>
              <a:rPr lang="en-US" sz="2400" b="1" dirty="0">
                <a:solidFill>
                  <a:srgbClr val="5B6E8C"/>
                </a:solidFill>
                <a:latin typeface="Times New Roman" panose="02020603050405020304" pitchFamily="18" charset="0"/>
                <a:ea typeface="Manrope" pitchFamily="34" charset="-122"/>
                <a:cs typeface="Times New Roman" panose="02020603050405020304" pitchFamily="18" charset="0"/>
              </a:rPr>
              <a:t>Case Studies:</a:t>
            </a: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 In-depth analysis of organizations implementing autonomous security.</a:t>
            </a:r>
            <a:endParaRPr lang="en-US" sz="2400" dirty="0">
              <a:latin typeface="Times New Roman" panose="02020603050405020304" pitchFamily="18" charset="0"/>
              <a:cs typeface="Times New Roman" panose="02020603050405020304" pitchFamily="18" charset="0"/>
            </a:endParaRPr>
          </a:p>
        </p:txBody>
      </p:sp>
      <p:sp>
        <p:nvSpPr>
          <p:cNvPr id="27" name="Text 25">
            <a:extLst>
              <a:ext uri="{FF2B5EF4-FFF2-40B4-BE49-F238E27FC236}">
                <a16:creationId xmlns:a16="http://schemas.microsoft.com/office/drawing/2014/main" id="{5D558845-DF68-7549-CE31-F66851F8E83E}"/>
              </a:ext>
            </a:extLst>
          </p:cNvPr>
          <p:cNvSpPr/>
          <p:nvPr/>
        </p:nvSpPr>
        <p:spPr>
          <a:xfrm>
            <a:off x="428268" y="2049763"/>
            <a:ext cx="13773864" cy="127159"/>
          </a:xfrm>
          <a:prstGeom prst="rect">
            <a:avLst/>
          </a:prstGeom>
          <a:noFill/>
          <a:ln/>
        </p:spPr>
        <p:txBody>
          <a:bodyPr wrap="none" lIns="0" tIns="0" rIns="0" bIns="0" rtlCol="0" anchor="t"/>
          <a:lstStyle/>
          <a:p>
            <a:pPr marL="342900" indent="-342900" algn="l">
              <a:lnSpc>
                <a:spcPct val="150000"/>
              </a:lnSpc>
              <a:buSzPct val="100000"/>
              <a:buChar char="•"/>
            </a:pPr>
            <a:r>
              <a:rPr lang="en-US" sz="2400" b="1" dirty="0">
                <a:solidFill>
                  <a:srgbClr val="5B6E8C"/>
                </a:solidFill>
                <a:latin typeface="Times New Roman" panose="02020603050405020304" pitchFamily="18" charset="0"/>
                <a:ea typeface="Manrope" pitchFamily="34" charset="-122"/>
                <a:cs typeface="Times New Roman" panose="02020603050405020304" pitchFamily="18" charset="0"/>
              </a:rPr>
              <a:t>Expert Interviews:</a:t>
            </a: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 Qualitative insights from cybersecurity and AI specialists.</a:t>
            </a:r>
            <a:endParaRPr lang="en-US" sz="2400" dirty="0">
              <a:latin typeface="Times New Roman" panose="02020603050405020304" pitchFamily="18" charset="0"/>
              <a:cs typeface="Times New Roman" panose="02020603050405020304" pitchFamily="18" charset="0"/>
            </a:endParaRPr>
          </a:p>
        </p:txBody>
      </p:sp>
      <p:sp>
        <p:nvSpPr>
          <p:cNvPr id="28" name="Text 26">
            <a:extLst>
              <a:ext uri="{FF2B5EF4-FFF2-40B4-BE49-F238E27FC236}">
                <a16:creationId xmlns:a16="http://schemas.microsoft.com/office/drawing/2014/main" id="{D49F02EB-0D22-221B-3E8E-A5B17FCD1E48}"/>
              </a:ext>
            </a:extLst>
          </p:cNvPr>
          <p:cNvSpPr/>
          <p:nvPr/>
        </p:nvSpPr>
        <p:spPr>
          <a:xfrm>
            <a:off x="428268" y="2339085"/>
            <a:ext cx="13773864" cy="127159"/>
          </a:xfrm>
          <a:prstGeom prst="rect">
            <a:avLst/>
          </a:prstGeom>
          <a:noFill/>
          <a:ln/>
        </p:spPr>
        <p:txBody>
          <a:bodyPr wrap="none" lIns="0" tIns="0" rIns="0" bIns="0" rtlCol="0" anchor="t"/>
          <a:lstStyle/>
          <a:p>
            <a:pPr marL="342900" indent="-342900" algn="l">
              <a:lnSpc>
                <a:spcPct val="150000"/>
              </a:lnSpc>
              <a:buSzPct val="100000"/>
              <a:buChar char="•"/>
            </a:pPr>
            <a:r>
              <a:rPr lang="en-US" sz="2400" b="1" dirty="0">
                <a:solidFill>
                  <a:srgbClr val="5B6E8C"/>
                </a:solidFill>
                <a:latin typeface="Times New Roman" panose="02020603050405020304" pitchFamily="18" charset="0"/>
                <a:ea typeface="Manrope" pitchFamily="34" charset="-122"/>
                <a:cs typeface="Times New Roman" panose="02020603050405020304" pitchFamily="18" charset="0"/>
              </a:rPr>
              <a:t>Survey Analysis:</a:t>
            </a: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 Quantitative data on trends, pain points, and adoption patterns.</a:t>
            </a:r>
            <a:endParaRPr lang="en-US" sz="2400" dirty="0">
              <a:latin typeface="Times New Roman" panose="02020603050405020304" pitchFamily="18" charset="0"/>
              <a:cs typeface="Times New Roman" panose="02020603050405020304" pitchFamily="18" charset="0"/>
            </a:endParaRPr>
          </a:p>
        </p:txBody>
      </p:sp>
      <p:sp>
        <p:nvSpPr>
          <p:cNvPr id="29" name="Text 27">
            <a:extLst>
              <a:ext uri="{FF2B5EF4-FFF2-40B4-BE49-F238E27FC236}">
                <a16:creationId xmlns:a16="http://schemas.microsoft.com/office/drawing/2014/main" id="{A009200B-7DF9-9861-A68E-F2CDA0ED270A}"/>
              </a:ext>
            </a:extLst>
          </p:cNvPr>
          <p:cNvSpPr/>
          <p:nvPr/>
        </p:nvSpPr>
        <p:spPr>
          <a:xfrm>
            <a:off x="428268" y="2907595"/>
            <a:ext cx="1969413" cy="198834"/>
          </a:xfrm>
          <a:prstGeom prst="rect">
            <a:avLst/>
          </a:prstGeom>
          <a:noFill/>
          <a:ln/>
        </p:spPr>
        <p:txBody>
          <a:bodyPr wrap="none" lIns="0" tIns="0" rIns="0" bIns="0" rtlCol="0" anchor="t"/>
          <a:lstStyle/>
          <a:p>
            <a:pPr marL="0" indent="0" algn="l">
              <a:lnSpc>
                <a:spcPct val="150000"/>
              </a:lnSpc>
              <a:buNone/>
            </a:pPr>
            <a:r>
              <a:rPr lang="en-US" sz="2800" dirty="0">
                <a:solidFill>
                  <a:srgbClr val="5B6E8C"/>
                </a:solidFill>
                <a:latin typeface="Times New Roman" panose="02020603050405020304" pitchFamily="18" charset="0"/>
                <a:ea typeface="Alexandria Medium" pitchFamily="34" charset="-122"/>
                <a:cs typeface="Times New Roman" panose="02020603050405020304" pitchFamily="18" charset="0"/>
              </a:rPr>
              <a:t>Data Collection Methods</a:t>
            </a:r>
            <a:endParaRPr lang="en-US" sz="2800" dirty="0">
              <a:latin typeface="Times New Roman" panose="02020603050405020304" pitchFamily="18" charset="0"/>
              <a:cs typeface="Times New Roman" panose="02020603050405020304" pitchFamily="18" charset="0"/>
            </a:endParaRPr>
          </a:p>
        </p:txBody>
      </p:sp>
      <p:sp>
        <p:nvSpPr>
          <p:cNvPr id="30" name="Text 28">
            <a:extLst>
              <a:ext uri="{FF2B5EF4-FFF2-40B4-BE49-F238E27FC236}">
                <a16:creationId xmlns:a16="http://schemas.microsoft.com/office/drawing/2014/main" id="{E5CBF350-E111-4647-FED5-7BE330F50482}"/>
              </a:ext>
            </a:extLst>
          </p:cNvPr>
          <p:cNvSpPr/>
          <p:nvPr/>
        </p:nvSpPr>
        <p:spPr>
          <a:xfrm>
            <a:off x="447340" y="3261329"/>
            <a:ext cx="13773864" cy="127159"/>
          </a:xfrm>
          <a:prstGeom prst="rect">
            <a:avLst/>
          </a:prstGeom>
          <a:noFill/>
          <a:ln/>
        </p:spPr>
        <p:txBody>
          <a:bodyPr wrap="none" lIns="0" tIns="0" rIns="0" bIns="0" rtlCol="0" anchor="t"/>
          <a:lstStyle/>
          <a:p>
            <a:pPr marL="342900" indent="-342900" algn="l">
              <a:lnSpc>
                <a:spcPct val="150000"/>
              </a:lnSpc>
              <a:buSzPct val="100000"/>
              <a:buChar char="•"/>
            </a:pPr>
            <a:r>
              <a:rPr lang="en-US" sz="2400" b="1" dirty="0">
                <a:solidFill>
                  <a:srgbClr val="5B6E8C"/>
                </a:solidFill>
                <a:latin typeface="Times New Roman" panose="02020603050405020304" pitchFamily="18" charset="0"/>
                <a:ea typeface="Manrope" pitchFamily="34" charset="-122"/>
                <a:cs typeface="Times New Roman" panose="02020603050405020304" pitchFamily="18" charset="0"/>
              </a:rPr>
              <a:t>Interviews:</a:t>
            </a: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 Semi-structured interviews, transcribed and analyzed thematically.</a:t>
            </a:r>
            <a:endParaRPr lang="en-US" sz="2400" dirty="0">
              <a:latin typeface="Times New Roman" panose="02020603050405020304" pitchFamily="18" charset="0"/>
              <a:cs typeface="Times New Roman" panose="02020603050405020304" pitchFamily="18" charset="0"/>
            </a:endParaRPr>
          </a:p>
        </p:txBody>
      </p:sp>
      <p:sp>
        <p:nvSpPr>
          <p:cNvPr id="31" name="Text 29">
            <a:extLst>
              <a:ext uri="{FF2B5EF4-FFF2-40B4-BE49-F238E27FC236}">
                <a16:creationId xmlns:a16="http://schemas.microsoft.com/office/drawing/2014/main" id="{AC34F895-003A-DC45-9349-A88F4F9CCF6D}"/>
              </a:ext>
            </a:extLst>
          </p:cNvPr>
          <p:cNvSpPr/>
          <p:nvPr/>
        </p:nvSpPr>
        <p:spPr>
          <a:xfrm>
            <a:off x="447340" y="3548076"/>
            <a:ext cx="13773864" cy="127159"/>
          </a:xfrm>
          <a:prstGeom prst="rect">
            <a:avLst/>
          </a:prstGeom>
          <a:noFill/>
          <a:ln/>
        </p:spPr>
        <p:txBody>
          <a:bodyPr wrap="none" lIns="0" tIns="0" rIns="0" bIns="0" rtlCol="0" anchor="t"/>
          <a:lstStyle/>
          <a:p>
            <a:pPr marL="342900" indent="-342900" algn="l">
              <a:lnSpc>
                <a:spcPct val="150000"/>
              </a:lnSpc>
              <a:buSzPct val="100000"/>
              <a:buChar char="•"/>
            </a:pPr>
            <a:r>
              <a:rPr lang="en-US" sz="2400" b="1" dirty="0">
                <a:solidFill>
                  <a:srgbClr val="5B6E8C"/>
                </a:solidFill>
                <a:latin typeface="Times New Roman" panose="02020603050405020304" pitchFamily="18" charset="0"/>
                <a:ea typeface="Manrope" pitchFamily="34" charset="-122"/>
                <a:cs typeface="Times New Roman" panose="02020603050405020304" pitchFamily="18" charset="0"/>
              </a:rPr>
              <a:t>Surveys:</a:t>
            </a: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 Online questionnaires for perceptions, experiences, and statistical data.</a:t>
            </a:r>
            <a:endParaRPr lang="en-US" sz="2400" dirty="0">
              <a:latin typeface="Times New Roman" panose="02020603050405020304" pitchFamily="18" charset="0"/>
              <a:cs typeface="Times New Roman" panose="02020603050405020304" pitchFamily="18" charset="0"/>
            </a:endParaRPr>
          </a:p>
        </p:txBody>
      </p:sp>
      <p:sp>
        <p:nvSpPr>
          <p:cNvPr id="32" name="Text 30">
            <a:extLst>
              <a:ext uri="{FF2B5EF4-FFF2-40B4-BE49-F238E27FC236}">
                <a16:creationId xmlns:a16="http://schemas.microsoft.com/office/drawing/2014/main" id="{A4C4C420-EC2B-FB6C-0CC6-772093346559}"/>
              </a:ext>
            </a:extLst>
          </p:cNvPr>
          <p:cNvSpPr/>
          <p:nvPr/>
        </p:nvSpPr>
        <p:spPr>
          <a:xfrm>
            <a:off x="428268" y="3834823"/>
            <a:ext cx="13773864" cy="127159"/>
          </a:xfrm>
          <a:prstGeom prst="rect">
            <a:avLst/>
          </a:prstGeom>
          <a:noFill/>
          <a:ln/>
        </p:spPr>
        <p:txBody>
          <a:bodyPr wrap="none" lIns="0" tIns="0" rIns="0" bIns="0" rtlCol="0" anchor="t"/>
          <a:lstStyle/>
          <a:p>
            <a:pPr marL="342900" indent="-342900" algn="l">
              <a:lnSpc>
                <a:spcPct val="150000"/>
              </a:lnSpc>
              <a:buSzPct val="100000"/>
              <a:buChar char="•"/>
            </a:pPr>
            <a:r>
              <a:rPr lang="en-US" sz="2400" b="1" dirty="0">
                <a:solidFill>
                  <a:srgbClr val="5B6E8C"/>
                </a:solidFill>
                <a:latin typeface="Times New Roman" panose="02020603050405020304" pitchFamily="18" charset="0"/>
                <a:ea typeface="Manrope" pitchFamily="34" charset="-122"/>
                <a:cs typeface="Times New Roman" panose="02020603050405020304" pitchFamily="18" charset="0"/>
              </a:rPr>
              <a:t>Document Analysis:</a:t>
            </a: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 Examination of technical reports, whitepapers, and public incident reports.</a:t>
            </a:r>
            <a:endParaRPr lang="en-US" sz="2400" dirty="0">
              <a:latin typeface="Times New Roman" panose="02020603050405020304" pitchFamily="18" charset="0"/>
              <a:cs typeface="Times New Roman" panose="02020603050405020304" pitchFamily="18" charset="0"/>
            </a:endParaRPr>
          </a:p>
        </p:txBody>
      </p:sp>
      <p:sp>
        <p:nvSpPr>
          <p:cNvPr id="33" name="Text 31">
            <a:extLst>
              <a:ext uri="{FF2B5EF4-FFF2-40B4-BE49-F238E27FC236}">
                <a16:creationId xmlns:a16="http://schemas.microsoft.com/office/drawing/2014/main" id="{39A62CF1-5C2D-D4E5-995A-88A71D1638DE}"/>
              </a:ext>
            </a:extLst>
          </p:cNvPr>
          <p:cNvSpPr/>
          <p:nvPr/>
        </p:nvSpPr>
        <p:spPr>
          <a:xfrm>
            <a:off x="447340" y="4158279"/>
            <a:ext cx="13773864" cy="127159"/>
          </a:xfrm>
          <a:prstGeom prst="rect">
            <a:avLst/>
          </a:prstGeom>
          <a:noFill/>
          <a:ln/>
        </p:spPr>
        <p:txBody>
          <a:bodyPr wrap="none" lIns="0" tIns="0" rIns="0" bIns="0" rtlCol="0" anchor="t"/>
          <a:lstStyle/>
          <a:p>
            <a:pPr marL="342900" indent="-342900" algn="l">
              <a:lnSpc>
                <a:spcPct val="150000"/>
              </a:lnSpc>
              <a:buSzPct val="100000"/>
              <a:buChar char="•"/>
            </a:pPr>
            <a:r>
              <a:rPr lang="en-US" sz="2400" b="1" dirty="0">
                <a:solidFill>
                  <a:srgbClr val="5B6E8C"/>
                </a:solidFill>
                <a:latin typeface="Times New Roman" panose="02020603050405020304" pitchFamily="18" charset="0"/>
                <a:ea typeface="Manrope" pitchFamily="34" charset="-122"/>
                <a:cs typeface="Times New Roman" panose="02020603050405020304" pitchFamily="18" charset="0"/>
              </a:rPr>
              <a:t>Observational Data:</a:t>
            </a: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 Analysis of anonymized telemetry and security event logs (where feasible).</a:t>
            </a:r>
            <a:endParaRPr lang="en-US" sz="2400" dirty="0">
              <a:latin typeface="Times New Roman" panose="02020603050405020304" pitchFamily="18" charset="0"/>
              <a:cs typeface="Times New Roman" panose="02020603050405020304" pitchFamily="18" charset="0"/>
            </a:endParaRPr>
          </a:p>
        </p:txBody>
      </p:sp>
      <p:sp>
        <p:nvSpPr>
          <p:cNvPr id="34" name="Text 32">
            <a:extLst>
              <a:ext uri="{FF2B5EF4-FFF2-40B4-BE49-F238E27FC236}">
                <a16:creationId xmlns:a16="http://schemas.microsoft.com/office/drawing/2014/main" id="{4C4840B4-FA9D-E4E5-E146-0B78595B5352}"/>
              </a:ext>
            </a:extLst>
          </p:cNvPr>
          <p:cNvSpPr/>
          <p:nvPr/>
        </p:nvSpPr>
        <p:spPr>
          <a:xfrm>
            <a:off x="428268" y="4722602"/>
            <a:ext cx="1814751" cy="198834"/>
          </a:xfrm>
          <a:prstGeom prst="rect">
            <a:avLst/>
          </a:prstGeom>
          <a:noFill/>
          <a:ln/>
        </p:spPr>
        <p:txBody>
          <a:bodyPr wrap="none" lIns="0" tIns="0" rIns="0" bIns="0" rtlCol="0" anchor="t"/>
          <a:lstStyle/>
          <a:p>
            <a:pPr marL="0" indent="0" algn="l">
              <a:lnSpc>
                <a:spcPct val="150000"/>
              </a:lnSpc>
              <a:buNone/>
            </a:pPr>
            <a:r>
              <a:rPr lang="en-US" sz="2800" dirty="0">
                <a:solidFill>
                  <a:srgbClr val="5B6E8C"/>
                </a:solidFill>
                <a:latin typeface="Times New Roman" panose="02020603050405020304" pitchFamily="18" charset="0"/>
                <a:ea typeface="Alexandria Medium" pitchFamily="34" charset="-122"/>
                <a:cs typeface="Times New Roman" panose="02020603050405020304" pitchFamily="18" charset="0"/>
              </a:rPr>
              <a:t>Validation Approaches</a:t>
            </a:r>
            <a:endParaRPr lang="en-US" sz="2800" dirty="0">
              <a:latin typeface="Times New Roman" panose="02020603050405020304" pitchFamily="18" charset="0"/>
              <a:cs typeface="Times New Roman" panose="02020603050405020304" pitchFamily="18" charset="0"/>
            </a:endParaRPr>
          </a:p>
        </p:txBody>
      </p:sp>
      <p:sp>
        <p:nvSpPr>
          <p:cNvPr id="35" name="Text 33">
            <a:extLst>
              <a:ext uri="{FF2B5EF4-FFF2-40B4-BE49-F238E27FC236}">
                <a16:creationId xmlns:a16="http://schemas.microsoft.com/office/drawing/2014/main" id="{6E5069CF-C0CF-77D2-9C1D-1B0E12790561}"/>
              </a:ext>
            </a:extLst>
          </p:cNvPr>
          <p:cNvSpPr/>
          <p:nvPr/>
        </p:nvSpPr>
        <p:spPr>
          <a:xfrm>
            <a:off x="428268" y="5090027"/>
            <a:ext cx="13773864" cy="127159"/>
          </a:xfrm>
          <a:prstGeom prst="rect">
            <a:avLst/>
          </a:prstGeom>
          <a:noFill/>
          <a:ln/>
        </p:spPr>
        <p:txBody>
          <a:bodyPr wrap="none" lIns="0" tIns="0" rIns="0" bIns="0" rtlCol="0" anchor="t"/>
          <a:lstStyle/>
          <a:p>
            <a:pPr marL="0" indent="0" algn="l">
              <a:lnSpc>
                <a:spcPct val="15000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Strategies to ensure trustworthiness and reliability of findings:</a:t>
            </a:r>
            <a:endParaRPr lang="en-US" sz="2400" dirty="0">
              <a:latin typeface="Times New Roman" panose="02020603050405020304" pitchFamily="18" charset="0"/>
              <a:cs typeface="Times New Roman" panose="02020603050405020304" pitchFamily="18" charset="0"/>
            </a:endParaRPr>
          </a:p>
        </p:txBody>
      </p:sp>
      <p:sp>
        <p:nvSpPr>
          <p:cNvPr id="36" name="Text 34">
            <a:extLst>
              <a:ext uri="{FF2B5EF4-FFF2-40B4-BE49-F238E27FC236}">
                <a16:creationId xmlns:a16="http://schemas.microsoft.com/office/drawing/2014/main" id="{D4B772E7-4B37-0127-DAD8-4909C71E41D6}"/>
              </a:ext>
            </a:extLst>
          </p:cNvPr>
          <p:cNvSpPr/>
          <p:nvPr/>
        </p:nvSpPr>
        <p:spPr>
          <a:xfrm>
            <a:off x="428268" y="5412309"/>
            <a:ext cx="13773864" cy="127159"/>
          </a:xfrm>
          <a:prstGeom prst="rect">
            <a:avLst/>
          </a:prstGeom>
          <a:noFill/>
          <a:ln/>
        </p:spPr>
        <p:txBody>
          <a:bodyPr wrap="none" lIns="0" tIns="0" rIns="0" bIns="0" rtlCol="0" anchor="t"/>
          <a:lstStyle/>
          <a:p>
            <a:pPr marL="342900" indent="-342900" algn="l">
              <a:lnSpc>
                <a:spcPct val="150000"/>
              </a:lnSpc>
              <a:buSzPct val="100000"/>
              <a:buChar char="•"/>
            </a:pPr>
            <a:r>
              <a:rPr lang="en-US" sz="2400" b="1" dirty="0">
                <a:solidFill>
                  <a:srgbClr val="5B6E8C"/>
                </a:solidFill>
                <a:latin typeface="Times New Roman" panose="02020603050405020304" pitchFamily="18" charset="0"/>
                <a:ea typeface="Manrope" pitchFamily="34" charset="-122"/>
                <a:cs typeface="Times New Roman" panose="02020603050405020304" pitchFamily="18" charset="0"/>
              </a:rPr>
              <a:t>Triangulation:</a:t>
            </a: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 Combining data from multiple sources for consistency.</a:t>
            </a:r>
            <a:endParaRPr lang="en-US" sz="2400" dirty="0">
              <a:latin typeface="Times New Roman" panose="02020603050405020304" pitchFamily="18" charset="0"/>
              <a:cs typeface="Times New Roman" panose="02020603050405020304" pitchFamily="18" charset="0"/>
            </a:endParaRPr>
          </a:p>
        </p:txBody>
      </p:sp>
      <p:sp>
        <p:nvSpPr>
          <p:cNvPr id="37" name="Text 35">
            <a:extLst>
              <a:ext uri="{FF2B5EF4-FFF2-40B4-BE49-F238E27FC236}">
                <a16:creationId xmlns:a16="http://schemas.microsoft.com/office/drawing/2014/main" id="{D5677C12-EB7C-F9B1-0E2B-7C4B1386E29F}"/>
              </a:ext>
            </a:extLst>
          </p:cNvPr>
          <p:cNvSpPr/>
          <p:nvPr/>
        </p:nvSpPr>
        <p:spPr>
          <a:xfrm>
            <a:off x="428268" y="5695712"/>
            <a:ext cx="13773864" cy="127159"/>
          </a:xfrm>
          <a:prstGeom prst="rect">
            <a:avLst/>
          </a:prstGeom>
          <a:noFill/>
          <a:ln/>
        </p:spPr>
        <p:txBody>
          <a:bodyPr wrap="none" lIns="0" tIns="0" rIns="0" bIns="0" rtlCol="0" anchor="t"/>
          <a:lstStyle/>
          <a:p>
            <a:pPr marL="342900" indent="-342900" algn="l">
              <a:lnSpc>
                <a:spcPct val="150000"/>
              </a:lnSpc>
              <a:buSzPct val="100000"/>
              <a:buChar char="•"/>
            </a:pPr>
            <a:r>
              <a:rPr lang="en-US" sz="2400" b="1" dirty="0">
                <a:solidFill>
                  <a:srgbClr val="5B6E8C"/>
                </a:solidFill>
                <a:latin typeface="Times New Roman" panose="02020603050405020304" pitchFamily="18" charset="0"/>
                <a:ea typeface="Manrope" pitchFamily="34" charset="-122"/>
                <a:cs typeface="Times New Roman" panose="02020603050405020304" pitchFamily="18" charset="0"/>
              </a:rPr>
              <a:t>Member Checking:</a:t>
            </a: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 Presenting findings to participants for feedback and verification.</a:t>
            </a:r>
            <a:endParaRPr lang="en-US" sz="2400" dirty="0">
              <a:latin typeface="Times New Roman" panose="02020603050405020304" pitchFamily="18" charset="0"/>
              <a:cs typeface="Times New Roman" panose="02020603050405020304" pitchFamily="18" charset="0"/>
            </a:endParaRPr>
          </a:p>
        </p:txBody>
      </p:sp>
      <p:sp>
        <p:nvSpPr>
          <p:cNvPr id="38" name="Text 36">
            <a:extLst>
              <a:ext uri="{FF2B5EF4-FFF2-40B4-BE49-F238E27FC236}">
                <a16:creationId xmlns:a16="http://schemas.microsoft.com/office/drawing/2014/main" id="{CE186266-D54B-67F3-3A78-E958B60572C7}"/>
              </a:ext>
            </a:extLst>
          </p:cNvPr>
          <p:cNvSpPr/>
          <p:nvPr/>
        </p:nvSpPr>
        <p:spPr>
          <a:xfrm>
            <a:off x="428268" y="6632603"/>
            <a:ext cx="13773864" cy="127159"/>
          </a:xfrm>
          <a:prstGeom prst="rect">
            <a:avLst/>
          </a:prstGeom>
          <a:noFill/>
          <a:ln/>
        </p:spPr>
        <p:txBody>
          <a:bodyPr wrap="none" lIns="0" tIns="0" rIns="0" bIns="0" rtlCol="0" anchor="t"/>
          <a:lstStyle/>
          <a:p>
            <a:pPr marL="342900" indent="-342900" algn="l">
              <a:lnSpc>
                <a:spcPct val="150000"/>
              </a:lnSpc>
              <a:buSzPct val="100000"/>
              <a:buChar char="•"/>
            </a:pPr>
            <a:r>
              <a:rPr lang="en-US" sz="2400" b="1" dirty="0">
                <a:solidFill>
                  <a:srgbClr val="5B6E8C"/>
                </a:solidFill>
                <a:latin typeface="Times New Roman" panose="02020603050405020304" pitchFamily="18" charset="0"/>
                <a:ea typeface="Manrope" pitchFamily="34" charset="-122"/>
                <a:cs typeface="Times New Roman" panose="02020603050405020304" pitchFamily="18" charset="0"/>
              </a:rPr>
              <a:t>Expert Review:</a:t>
            </a: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 External review of design, framework, and conclusions by specialists.</a:t>
            </a:r>
            <a:endParaRPr lang="en-US" sz="2400" dirty="0">
              <a:latin typeface="Times New Roman" panose="02020603050405020304" pitchFamily="18" charset="0"/>
              <a:cs typeface="Times New Roman" panose="02020603050405020304" pitchFamily="18" charset="0"/>
            </a:endParaRPr>
          </a:p>
        </p:txBody>
      </p:sp>
      <p:sp>
        <p:nvSpPr>
          <p:cNvPr id="39" name="Text 37">
            <a:extLst>
              <a:ext uri="{FF2B5EF4-FFF2-40B4-BE49-F238E27FC236}">
                <a16:creationId xmlns:a16="http://schemas.microsoft.com/office/drawing/2014/main" id="{3CF168C3-E6B5-F91C-9A32-8DAE407D8ED4}"/>
              </a:ext>
            </a:extLst>
          </p:cNvPr>
          <p:cNvSpPr/>
          <p:nvPr/>
        </p:nvSpPr>
        <p:spPr>
          <a:xfrm>
            <a:off x="428268" y="6005513"/>
            <a:ext cx="13773864" cy="127159"/>
          </a:xfrm>
          <a:prstGeom prst="rect">
            <a:avLst/>
          </a:prstGeom>
          <a:noFill/>
          <a:ln/>
        </p:spPr>
        <p:txBody>
          <a:bodyPr wrap="none" lIns="0" tIns="0" rIns="0" bIns="0" rtlCol="0" anchor="t"/>
          <a:lstStyle/>
          <a:p>
            <a:pPr marL="342900" indent="-342900" algn="l">
              <a:lnSpc>
                <a:spcPct val="150000"/>
              </a:lnSpc>
              <a:buSzPct val="100000"/>
              <a:buChar char="•"/>
            </a:pPr>
            <a:r>
              <a:rPr lang="en-US" sz="2400" b="1" dirty="0">
                <a:solidFill>
                  <a:srgbClr val="5B6E8C"/>
                </a:solidFill>
                <a:latin typeface="Times New Roman" panose="02020603050405020304" pitchFamily="18" charset="0"/>
                <a:ea typeface="Manrope" pitchFamily="34" charset="-122"/>
                <a:cs typeface="Times New Roman" panose="02020603050405020304" pitchFamily="18" charset="0"/>
              </a:rPr>
              <a:t>Peer Debriefing:</a:t>
            </a: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 Discussions with research peers to challenge assumptions.</a:t>
            </a:r>
            <a:endParaRPr lang="en-US" sz="2400" dirty="0">
              <a:latin typeface="Times New Roman" panose="02020603050405020304" pitchFamily="18" charset="0"/>
              <a:cs typeface="Times New Roman" panose="02020603050405020304" pitchFamily="18" charset="0"/>
            </a:endParaRPr>
          </a:p>
        </p:txBody>
      </p:sp>
      <p:sp>
        <p:nvSpPr>
          <p:cNvPr id="40" name="Text 38">
            <a:extLst>
              <a:ext uri="{FF2B5EF4-FFF2-40B4-BE49-F238E27FC236}">
                <a16:creationId xmlns:a16="http://schemas.microsoft.com/office/drawing/2014/main" id="{EEE61609-CC87-D364-F892-A4B5BB9369A8}"/>
              </a:ext>
            </a:extLst>
          </p:cNvPr>
          <p:cNvSpPr/>
          <p:nvPr/>
        </p:nvSpPr>
        <p:spPr>
          <a:xfrm>
            <a:off x="428268" y="6324620"/>
            <a:ext cx="13773864" cy="127159"/>
          </a:xfrm>
          <a:prstGeom prst="rect">
            <a:avLst/>
          </a:prstGeom>
          <a:noFill/>
          <a:ln/>
        </p:spPr>
        <p:txBody>
          <a:bodyPr wrap="none" lIns="0" tIns="0" rIns="0" bIns="0" rtlCol="0" anchor="t"/>
          <a:lstStyle/>
          <a:p>
            <a:pPr marL="342900" indent="-342900" algn="l">
              <a:lnSpc>
                <a:spcPct val="150000"/>
              </a:lnSpc>
              <a:buSzPct val="100000"/>
              <a:buChar char="•"/>
            </a:pPr>
            <a:r>
              <a:rPr lang="en-US" sz="2400" b="1" dirty="0">
                <a:solidFill>
                  <a:srgbClr val="5B6E8C"/>
                </a:solidFill>
                <a:latin typeface="Times New Roman" panose="02020603050405020304" pitchFamily="18" charset="0"/>
                <a:ea typeface="Manrope" pitchFamily="34" charset="-122"/>
                <a:cs typeface="Times New Roman" panose="02020603050405020304" pitchFamily="18" charset="0"/>
              </a:rPr>
              <a:t>Methodological Transparency:</a:t>
            </a: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 Documenting all steps for replicability.</a:t>
            </a:r>
            <a:endParaRPr lang="en-US" sz="2400" dirty="0">
              <a:latin typeface="Times New Roman" panose="02020603050405020304" pitchFamily="18" charset="0"/>
              <a:cs typeface="Times New Roman" panose="02020603050405020304" pitchFamily="18" charset="0"/>
            </a:endParaRPr>
          </a:p>
        </p:txBody>
      </p:sp>
      <p:pic>
        <p:nvPicPr>
          <p:cNvPr id="62" name="Picture 61">
            <a:extLst>
              <a:ext uri="{FF2B5EF4-FFF2-40B4-BE49-F238E27FC236}">
                <a16:creationId xmlns:a16="http://schemas.microsoft.com/office/drawing/2014/main" id="{589541DA-84FA-A081-27EC-7A96DB1E729E}"/>
              </a:ext>
            </a:extLst>
          </p:cNvPr>
          <p:cNvPicPr>
            <a:picLocks noChangeAspect="1"/>
          </p:cNvPicPr>
          <p:nvPr/>
        </p:nvPicPr>
        <p:blipFill>
          <a:blip r:embed="rId2"/>
          <a:stretch>
            <a:fillRect/>
          </a:stretch>
        </p:blipFill>
        <p:spPr>
          <a:xfrm>
            <a:off x="12553660" y="7756426"/>
            <a:ext cx="2076740" cy="389102"/>
          </a:xfrm>
          <a:prstGeom prst="rect">
            <a:avLst/>
          </a:prstGeom>
        </p:spPr>
      </p:pic>
    </p:spTree>
    <p:extLst>
      <p:ext uri="{BB962C8B-B14F-4D97-AF65-F5344CB8AC3E}">
        <p14:creationId xmlns:p14="http://schemas.microsoft.com/office/powerpoint/2010/main" val="3160016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36413"/>
            <a:ext cx="9323427" cy="708779"/>
          </a:xfrm>
          <a:prstGeom prst="rect">
            <a:avLst/>
          </a:prstGeom>
          <a:noFill/>
          <a:ln/>
        </p:spPr>
        <p:txBody>
          <a:bodyPr wrap="none" lIns="0" tIns="0" rIns="0" bIns="0" rtlCol="0" anchor="t"/>
          <a:lstStyle/>
          <a:p>
            <a:pPr marL="0" indent="0" algn="l">
              <a:lnSpc>
                <a:spcPts val="5550"/>
              </a:lnSpc>
              <a:buNone/>
            </a:pPr>
            <a:r>
              <a:rPr lang="en-US" sz="2800" dirty="0">
                <a:solidFill>
                  <a:srgbClr val="5B6E8C"/>
                </a:solidFill>
                <a:latin typeface="Times New Roman" panose="02020603050405020304" pitchFamily="18" charset="0"/>
                <a:ea typeface="Alexandria Medium" pitchFamily="34" charset="-122"/>
                <a:cs typeface="Times New Roman" panose="02020603050405020304" pitchFamily="18" charset="0"/>
              </a:rPr>
              <a:t>Problem Identification: Key Gaps</a:t>
            </a:r>
            <a:endParaRPr lang="en-US" sz="2800" dirty="0">
              <a:latin typeface="Times New Roman" panose="02020603050405020304" pitchFamily="18" charset="0"/>
              <a:cs typeface="Times New Roman" panose="02020603050405020304" pitchFamily="18" charset="0"/>
            </a:endParaRPr>
          </a:p>
        </p:txBody>
      </p:sp>
      <p:sp>
        <p:nvSpPr>
          <p:cNvPr id="3" name="Shape 1"/>
          <p:cNvSpPr/>
          <p:nvPr/>
        </p:nvSpPr>
        <p:spPr>
          <a:xfrm>
            <a:off x="793790" y="2198820"/>
            <a:ext cx="510302" cy="510302"/>
          </a:xfrm>
          <a:prstGeom prst="roundRect">
            <a:avLst>
              <a:gd name="adj" fmla="val 66675"/>
            </a:avLst>
          </a:prstGeom>
          <a:solidFill>
            <a:srgbClr val="E6F7FF"/>
          </a:solidFill>
          <a:ln w="7620">
            <a:solidFill>
              <a:srgbClr val="B3D5E4"/>
            </a:solidFill>
            <a:prstDash val="solid"/>
          </a:ln>
        </p:spPr>
      </p:sp>
      <p:sp>
        <p:nvSpPr>
          <p:cNvPr id="4" name="Text 2"/>
          <p:cNvSpPr/>
          <p:nvPr/>
        </p:nvSpPr>
        <p:spPr>
          <a:xfrm>
            <a:off x="878860" y="2241326"/>
            <a:ext cx="340162" cy="425291"/>
          </a:xfrm>
          <a:prstGeom prst="rect">
            <a:avLst/>
          </a:prstGeom>
          <a:noFill/>
          <a:ln/>
        </p:spPr>
        <p:txBody>
          <a:bodyPr wrap="none" lIns="0" tIns="0" rIns="0" bIns="0" rtlCol="0" anchor="t"/>
          <a:lstStyle/>
          <a:p>
            <a:pPr marL="0" indent="0" algn="ctr">
              <a:lnSpc>
                <a:spcPts val="2650"/>
              </a:lnSpc>
              <a:buNone/>
            </a:pPr>
            <a:r>
              <a:rPr lang="en-US" sz="2400" dirty="0">
                <a:solidFill>
                  <a:srgbClr val="000000"/>
                </a:solidFill>
                <a:latin typeface="Times New Roman" panose="02020603050405020304" pitchFamily="18" charset="0"/>
                <a:ea typeface="Alexandria Medium" pitchFamily="34" charset="-122"/>
                <a:cs typeface="Times New Roman" panose="02020603050405020304" pitchFamily="18" charset="0"/>
              </a:rPr>
              <a:t>1</a:t>
            </a:r>
            <a:endParaRPr lang="en-US" sz="2400" dirty="0">
              <a:latin typeface="Times New Roman" panose="02020603050405020304" pitchFamily="18" charset="0"/>
              <a:cs typeface="Times New Roman" panose="02020603050405020304" pitchFamily="18" charset="0"/>
            </a:endParaRPr>
          </a:p>
        </p:txBody>
      </p:sp>
      <p:sp>
        <p:nvSpPr>
          <p:cNvPr id="5" name="Text 3"/>
          <p:cNvSpPr/>
          <p:nvPr/>
        </p:nvSpPr>
        <p:spPr>
          <a:xfrm>
            <a:off x="1530906" y="2276687"/>
            <a:ext cx="3618428" cy="354330"/>
          </a:xfrm>
          <a:prstGeom prst="rect">
            <a:avLst/>
          </a:prstGeom>
          <a:noFill/>
          <a:ln/>
        </p:spPr>
        <p:txBody>
          <a:bodyPr wrap="none" lIns="0" tIns="0" rIns="0" bIns="0" rtlCol="0" anchor="t"/>
          <a:lstStyle/>
          <a:p>
            <a:pPr marL="0" indent="0" algn="l">
              <a:lnSpc>
                <a:spcPts val="275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Reactive Security Posture</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1530906" y="2767106"/>
            <a:ext cx="5642491" cy="1088708"/>
          </a:xfrm>
          <a:prstGeom prst="rect">
            <a:avLst/>
          </a:prstGeom>
          <a:noFill/>
          <a:ln/>
        </p:spPr>
        <p:txBody>
          <a:bodyPr wrap="square" lIns="0" tIns="0" rIns="0" bIns="0" rtlCol="0" anchor="t"/>
          <a:lstStyle/>
          <a:p>
            <a:pPr marL="0" indent="0" algn="l">
              <a:lnSpc>
                <a:spcPts val="285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Current security measures often respond to threats after they occur, leading to delayed mitigation and potential damage.</a:t>
            </a:r>
            <a:endParaRPr lang="en-US" sz="2400" dirty="0">
              <a:latin typeface="Times New Roman" panose="02020603050405020304" pitchFamily="18" charset="0"/>
              <a:cs typeface="Times New Roman" panose="02020603050405020304" pitchFamily="18" charset="0"/>
            </a:endParaRPr>
          </a:p>
        </p:txBody>
      </p:sp>
      <p:sp>
        <p:nvSpPr>
          <p:cNvPr id="7" name="Shape 5"/>
          <p:cNvSpPr/>
          <p:nvPr/>
        </p:nvSpPr>
        <p:spPr>
          <a:xfrm>
            <a:off x="7456884" y="2198820"/>
            <a:ext cx="510302" cy="510302"/>
          </a:xfrm>
          <a:prstGeom prst="roundRect">
            <a:avLst>
              <a:gd name="adj" fmla="val 66675"/>
            </a:avLst>
          </a:prstGeom>
          <a:solidFill>
            <a:srgbClr val="E6F7FF"/>
          </a:solidFill>
          <a:ln w="7620">
            <a:solidFill>
              <a:srgbClr val="B3D5E4"/>
            </a:solidFill>
            <a:prstDash val="solid"/>
          </a:ln>
        </p:spPr>
      </p:sp>
      <p:sp>
        <p:nvSpPr>
          <p:cNvPr id="8" name="Text 6"/>
          <p:cNvSpPr/>
          <p:nvPr/>
        </p:nvSpPr>
        <p:spPr>
          <a:xfrm>
            <a:off x="7541955" y="2241326"/>
            <a:ext cx="340162" cy="425291"/>
          </a:xfrm>
          <a:prstGeom prst="rect">
            <a:avLst/>
          </a:prstGeom>
          <a:noFill/>
          <a:ln/>
        </p:spPr>
        <p:txBody>
          <a:bodyPr wrap="none" lIns="0" tIns="0" rIns="0" bIns="0" rtlCol="0" anchor="t"/>
          <a:lstStyle/>
          <a:p>
            <a:pPr marL="0" indent="0" algn="ctr">
              <a:lnSpc>
                <a:spcPts val="2650"/>
              </a:lnSpc>
              <a:buNone/>
            </a:pPr>
            <a:r>
              <a:rPr lang="en-US" sz="2400" dirty="0">
                <a:solidFill>
                  <a:srgbClr val="000000"/>
                </a:solidFill>
                <a:latin typeface="Times New Roman" panose="02020603050405020304" pitchFamily="18" charset="0"/>
                <a:ea typeface="Alexandria Medium" pitchFamily="34" charset="-122"/>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p:txBody>
      </p:sp>
      <p:sp>
        <p:nvSpPr>
          <p:cNvPr id="9" name="Text 7"/>
          <p:cNvSpPr/>
          <p:nvPr/>
        </p:nvSpPr>
        <p:spPr>
          <a:xfrm>
            <a:off x="8194000" y="2276687"/>
            <a:ext cx="4967526" cy="354330"/>
          </a:xfrm>
          <a:prstGeom prst="rect">
            <a:avLst/>
          </a:prstGeom>
          <a:noFill/>
          <a:ln/>
        </p:spPr>
        <p:txBody>
          <a:bodyPr wrap="none" lIns="0" tIns="0" rIns="0" bIns="0" rtlCol="0" anchor="t"/>
          <a:lstStyle/>
          <a:p>
            <a:pPr marL="0" indent="0" algn="l">
              <a:lnSpc>
                <a:spcPts val="275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Separated Operations and Security</a:t>
            </a:r>
            <a:endParaRPr lang="en-US" sz="2400" dirty="0">
              <a:latin typeface="Times New Roman" panose="02020603050405020304" pitchFamily="18" charset="0"/>
              <a:cs typeface="Times New Roman" panose="02020603050405020304" pitchFamily="18" charset="0"/>
            </a:endParaRPr>
          </a:p>
        </p:txBody>
      </p:sp>
      <p:sp>
        <p:nvSpPr>
          <p:cNvPr id="10" name="Text 8"/>
          <p:cNvSpPr/>
          <p:nvPr/>
        </p:nvSpPr>
        <p:spPr>
          <a:xfrm>
            <a:off x="8194000" y="2767106"/>
            <a:ext cx="5642610" cy="1088708"/>
          </a:xfrm>
          <a:prstGeom prst="rect">
            <a:avLst/>
          </a:prstGeom>
          <a:noFill/>
          <a:ln/>
        </p:spPr>
        <p:txBody>
          <a:bodyPr wrap="square" lIns="0" tIns="0" rIns="0" bIns="0" rtlCol="0" anchor="t"/>
          <a:lstStyle/>
          <a:p>
            <a:pPr marL="0" indent="0" algn="l">
              <a:lnSpc>
                <a:spcPts val="285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A persistent divide between IT operations and security teams hinders seamless integration and proactive threat management.</a:t>
            </a:r>
            <a:endParaRPr lang="en-US" sz="2400" dirty="0">
              <a:latin typeface="Times New Roman" panose="02020603050405020304" pitchFamily="18" charset="0"/>
              <a:cs typeface="Times New Roman" panose="02020603050405020304" pitchFamily="18" charset="0"/>
            </a:endParaRPr>
          </a:p>
        </p:txBody>
      </p:sp>
      <p:sp>
        <p:nvSpPr>
          <p:cNvPr id="11" name="Shape 9"/>
          <p:cNvSpPr/>
          <p:nvPr/>
        </p:nvSpPr>
        <p:spPr>
          <a:xfrm>
            <a:off x="793790" y="4309441"/>
            <a:ext cx="510302" cy="510302"/>
          </a:xfrm>
          <a:prstGeom prst="roundRect">
            <a:avLst>
              <a:gd name="adj" fmla="val 66675"/>
            </a:avLst>
          </a:prstGeom>
          <a:solidFill>
            <a:srgbClr val="E6F7FF"/>
          </a:solidFill>
          <a:ln w="7620">
            <a:solidFill>
              <a:srgbClr val="B3D5E4"/>
            </a:solidFill>
            <a:prstDash val="solid"/>
          </a:ln>
        </p:spPr>
      </p:sp>
      <p:sp>
        <p:nvSpPr>
          <p:cNvPr id="12" name="Text 10"/>
          <p:cNvSpPr/>
          <p:nvPr/>
        </p:nvSpPr>
        <p:spPr>
          <a:xfrm>
            <a:off x="878860" y="4351946"/>
            <a:ext cx="340162" cy="425291"/>
          </a:xfrm>
          <a:prstGeom prst="rect">
            <a:avLst/>
          </a:prstGeom>
          <a:noFill/>
          <a:ln/>
        </p:spPr>
        <p:txBody>
          <a:bodyPr wrap="none" lIns="0" tIns="0" rIns="0" bIns="0" rtlCol="0" anchor="t"/>
          <a:lstStyle/>
          <a:p>
            <a:pPr marL="0" indent="0" algn="ctr">
              <a:lnSpc>
                <a:spcPts val="2650"/>
              </a:lnSpc>
              <a:buNone/>
            </a:pPr>
            <a:r>
              <a:rPr lang="en-US" sz="2400" dirty="0">
                <a:solidFill>
                  <a:srgbClr val="000000"/>
                </a:solidFill>
                <a:latin typeface="Times New Roman" panose="02020603050405020304" pitchFamily="18" charset="0"/>
                <a:ea typeface="Alexandria Medium" pitchFamily="34" charset="-122"/>
                <a:cs typeface="Times New Roman" panose="02020603050405020304" pitchFamily="18" charset="0"/>
              </a:rPr>
              <a:t>3</a:t>
            </a:r>
            <a:endParaRPr lang="en-US" sz="2400" dirty="0">
              <a:latin typeface="Times New Roman" panose="02020603050405020304" pitchFamily="18" charset="0"/>
              <a:cs typeface="Times New Roman" panose="02020603050405020304" pitchFamily="18" charset="0"/>
            </a:endParaRPr>
          </a:p>
        </p:txBody>
      </p:sp>
      <p:sp>
        <p:nvSpPr>
          <p:cNvPr id="13" name="Text 11"/>
          <p:cNvSpPr/>
          <p:nvPr/>
        </p:nvSpPr>
        <p:spPr>
          <a:xfrm>
            <a:off x="1530906" y="4387308"/>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Lack of Autonomy</a:t>
            </a:r>
            <a:endParaRPr lang="en-US" sz="2400" dirty="0">
              <a:latin typeface="Times New Roman" panose="02020603050405020304" pitchFamily="18" charset="0"/>
              <a:cs typeface="Times New Roman" panose="02020603050405020304" pitchFamily="18" charset="0"/>
            </a:endParaRPr>
          </a:p>
        </p:txBody>
      </p:sp>
      <p:sp>
        <p:nvSpPr>
          <p:cNvPr id="14" name="Text 12"/>
          <p:cNvSpPr/>
          <p:nvPr/>
        </p:nvSpPr>
        <p:spPr>
          <a:xfrm>
            <a:off x="1530906" y="4877726"/>
            <a:ext cx="5642491" cy="1088708"/>
          </a:xfrm>
          <a:prstGeom prst="rect">
            <a:avLst/>
          </a:prstGeom>
          <a:noFill/>
          <a:ln/>
        </p:spPr>
        <p:txBody>
          <a:bodyPr wrap="square" lIns="0" tIns="0" rIns="0" bIns="0" rtlCol="0" anchor="t"/>
          <a:lstStyle/>
          <a:p>
            <a:pPr marL="0" indent="0" algn="l">
              <a:lnSpc>
                <a:spcPts val="285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Security systems frequently require significant manual intervention, limiting their ability to adapt and respond to evolving threats independently.</a:t>
            </a:r>
            <a:endParaRPr lang="en-US" sz="2400" dirty="0">
              <a:latin typeface="Times New Roman" panose="02020603050405020304" pitchFamily="18" charset="0"/>
              <a:cs typeface="Times New Roman" panose="02020603050405020304" pitchFamily="18" charset="0"/>
            </a:endParaRPr>
          </a:p>
        </p:txBody>
      </p:sp>
      <p:sp>
        <p:nvSpPr>
          <p:cNvPr id="15" name="Shape 13"/>
          <p:cNvSpPr/>
          <p:nvPr/>
        </p:nvSpPr>
        <p:spPr>
          <a:xfrm>
            <a:off x="7456884" y="4309441"/>
            <a:ext cx="510302" cy="510302"/>
          </a:xfrm>
          <a:prstGeom prst="roundRect">
            <a:avLst>
              <a:gd name="adj" fmla="val 66675"/>
            </a:avLst>
          </a:prstGeom>
          <a:solidFill>
            <a:srgbClr val="E6F7FF"/>
          </a:solidFill>
          <a:ln w="7620">
            <a:solidFill>
              <a:srgbClr val="B3D5E4"/>
            </a:solidFill>
            <a:prstDash val="solid"/>
          </a:ln>
        </p:spPr>
      </p:sp>
      <p:sp>
        <p:nvSpPr>
          <p:cNvPr id="16" name="Text 14"/>
          <p:cNvSpPr/>
          <p:nvPr/>
        </p:nvSpPr>
        <p:spPr>
          <a:xfrm>
            <a:off x="7541955" y="4351946"/>
            <a:ext cx="340162" cy="425291"/>
          </a:xfrm>
          <a:prstGeom prst="rect">
            <a:avLst/>
          </a:prstGeom>
          <a:noFill/>
          <a:ln/>
        </p:spPr>
        <p:txBody>
          <a:bodyPr wrap="none" lIns="0" tIns="0" rIns="0" bIns="0" rtlCol="0" anchor="t"/>
          <a:lstStyle/>
          <a:p>
            <a:pPr marL="0" indent="0" algn="ctr">
              <a:lnSpc>
                <a:spcPts val="2650"/>
              </a:lnSpc>
              <a:buNone/>
            </a:pPr>
            <a:r>
              <a:rPr lang="en-US" sz="2400" dirty="0">
                <a:solidFill>
                  <a:srgbClr val="000000"/>
                </a:solidFill>
                <a:latin typeface="Times New Roman" panose="02020603050405020304" pitchFamily="18" charset="0"/>
                <a:ea typeface="Alexandria Medium" pitchFamily="34" charset="-122"/>
                <a:cs typeface="Times New Roman" panose="02020603050405020304" pitchFamily="18" charset="0"/>
              </a:rPr>
              <a:t>4</a:t>
            </a:r>
            <a:endParaRPr lang="en-US" sz="2400" dirty="0">
              <a:latin typeface="Times New Roman" panose="02020603050405020304" pitchFamily="18" charset="0"/>
              <a:cs typeface="Times New Roman" panose="02020603050405020304" pitchFamily="18" charset="0"/>
            </a:endParaRPr>
          </a:p>
        </p:txBody>
      </p:sp>
      <p:sp>
        <p:nvSpPr>
          <p:cNvPr id="17" name="Text 15"/>
          <p:cNvSpPr/>
          <p:nvPr/>
        </p:nvSpPr>
        <p:spPr>
          <a:xfrm>
            <a:off x="8194000" y="4387308"/>
            <a:ext cx="4283750" cy="354330"/>
          </a:xfrm>
          <a:prstGeom prst="rect">
            <a:avLst/>
          </a:prstGeom>
          <a:noFill/>
          <a:ln/>
        </p:spPr>
        <p:txBody>
          <a:bodyPr wrap="none" lIns="0" tIns="0" rIns="0" bIns="0" rtlCol="0" anchor="t"/>
          <a:lstStyle/>
          <a:p>
            <a:pPr marL="0" indent="0" algn="l">
              <a:lnSpc>
                <a:spcPts val="2750"/>
              </a:lnSpc>
              <a:buNone/>
            </a:pPr>
            <a:r>
              <a:rPr lang="en-US" sz="2400" dirty="0">
                <a:solidFill>
                  <a:srgbClr val="5B6E8C"/>
                </a:solidFill>
                <a:latin typeface="Times New Roman" panose="02020603050405020304" pitchFamily="18" charset="0"/>
                <a:ea typeface="Alexandria Medium" pitchFamily="34" charset="-122"/>
                <a:cs typeface="Times New Roman" panose="02020603050405020304" pitchFamily="18" charset="0"/>
              </a:rPr>
              <a:t>Scalability of Threat Detection</a:t>
            </a:r>
            <a:endParaRPr lang="en-US" sz="2400" dirty="0">
              <a:latin typeface="Times New Roman" panose="02020603050405020304" pitchFamily="18" charset="0"/>
              <a:cs typeface="Times New Roman" panose="02020603050405020304" pitchFamily="18" charset="0"/>
            </a:endParaRPr>
          </a:p>
        </p:txBody>
      </p:sp>
      <p:sp>
        <p:nvSpPr>
          <p:cNvPr id="18" name="Text 16"/>
          <p:cNvSpPr/>
          <p:nvPr/>
        </p:nvSpPr>
        <p:spPr>
          <a:xfrm>
            <a:off x="8194000" y="4877726"/>
            <a:ext cx="5642610" cy="1088708"/>
          </a:xfrm>
          <a:prstGeom prst="rect">
            <a:avLst/>
          </a:prstGeom>
          <a:noFill/>
          <a:ln/>
        </p:spPr>
        <p:txBody>
          <a:bodyPr wrap="square" lIns="0" tIns="0" rIns="0" bIns="0" rtlCol="0" anchor="t"/>
          <a:lstStyle/>
          <a:p>
            <a:pPr marL="0" indent="0" algn="l">
              <a:lnSpc>
                <a:spcPts val="2850"/>
              </a:lnSpc>
              <a:buNone/>
            </a:pPr>
            <a:r>
              <a:rPr lang="en-US" sz="2400" dirty="0">
                <a:solidFill>
                  <a:srgbClr val="5B6E8C"/>
                </a:solidFill>
                <a:latin typeface="Times New Roman" panose="02020603050405020304" pitchFamily="18" charset="0"/>
                <a:ea typeface="Manrope" pitchFamily="34" charset="-122"/>
                <a:cs typeface="Times New Roman" panose="02020603050405020304" pitchFamily="18" charset="0"/>
              </a:rPr>
              <a:t>Traditional threat detection methods struggle to keep pace with the increasing volume and complexity of data in modern cloud environments.</a:t>
            </a:r>
            <a:endParaRPr lang="en-US" sz="24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FBE68767-31F9-C5C7-B94C-2C34C824A9A4}"/>
              </a:ext>
            </a:extLst>
          </p:cNvPr>
          <p:cNvPicPr>
            <a:picLocks noChangeAspect="1"/>
          </p:cNvPicPr>
          <p:nvPr/>
        </p:nvPicPr>
        <p:blipFill>
          <a:blip r:embed="rId3"/>
          <a:stretch>
            <a:fillRect/>
          </a:stretch>
        </p:blipFill>
        <p:spPr>
          <a:xfrm>
            <a:off x="12553660" y="7756426"/>
            <a:ext cx="2076740" cy="38910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4351</Words>
  <Application>Microsoft Office PowerPoint</Application>
  <PresentationFormat>Custom</PresentationFormat>
  <Paragraphs>394</Paragraphs>
  <Slides>19</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Nitanshu Tak</cp:lastModifiedBy>
  <cp:revision>4</cp:revision>
  <dcterms:created xsi:type="dcterms:W3CDTF">2025-09-28T21:46:54Z</dcterms:created>
  <dcterms:modified xsi:type="dcterms:W3CDTF">2025-09-28T23:36:02Z</dcterms:modified>
</cp:coreProperties>
</file>